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42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50.jpg" ContentType="image/jpeg"/>
  <Override PartName="/ppt/notesSlides/notesSlide34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7"/>
  </p:notesMasterIdLst>
  <p:handoutMasterIdLst>
    <p:handoutMasterId r:id="rId38"/>
  </p:handoutMasterIdLst>
  <p:sldIdLst>
    <p:sldId id="433" r:id="rId2"/>
    <p:sldId id="533" r:id="rId3"/>
    <p:sldId id="580" r:id="rId4"/>
    <p:sldId id="591" r:id="rId5"/>
    <p:sldId id="592" r:id="rId6"/>
    <p:sldId id="593" r:id="rId7"/>
    <p:sldId id="594" r:id="rId8"/>
    <p:sldId id="595" r:id="rId9"/>
    <p:sldId id="596" r:id="rId10"/>
    <p:sldId id="597" r:id="rId11"/>
    <p:sldId id="582" r:id="rId12"/>
    <p:sldId id="598" r:id="rId13"/>
    <p:sldId id="599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10" r:id="rId22"/>
    <p:sldId id="611" r:id="rId23"/>
    <p:sldId id="612" r:id="rId24"/>
    <p:sldId id="613" r:id="rId25"/>
    <p:sldId id="614" r:id="rId26"/>
    <p:sldId id="607" r:id="rId27"/>
    <p:sldId id="608" r:id="rId28"/>
    <p:sldId id="609" r:id="rId29"/>
    <p:sldId id="615" r:id="rId30"/>
    <p:sldId id="590" r:id="rId31"/>
    <p:sldId id="617" r:id="rId32"/>
    <p:sldId id="618" r:id="rId33"/>
    <p:sldId id="620" r:id="rId34"/>
    <p:sldId id="619" r:id="rId35"/>
    <p:sldId id="268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3FBE3"/>
    <a:srgbClr val="196921"/>
    <a:srgbClr val="FF00FF"/>
    <a:srgbClr val="FFE7FF"/>
    <a:srgbClr val="FFFFFF"/>
    <a:srgbClr val="F8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76" autoAdjust="0"/>
  </p:normalViewPr>
  <p:slideViewPr>
    <p:cSldViewPr snapToGrid="0">
      <p:cViewPr varScale="1">
        <p:scale>
          <a:sx n="81" d="100"/>
          <a:sy n="81" d="100"/>
        </p:scale>
        <p:origin x="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9F4F24-1D9B-4D57-94D1-09CC2A8BFE8F}" type="doc">
      <dgm:prSet loTypeId="urn:microsoft.com/office/officeart/2005/8/layout/vList3#1" loCatId="list" qsTypeId="urn:microsoft.com/office/officeart/2005/8/quickstyle/simple1" qsCatId="simple" csTypeId="urn:microsoft.com/office/officeart/2005/8/colors/colorful5" csCatId="colorful" phldr="1"/>
      <dgm:spPr/>
    </dgm:pt>
    <dgm:pt modelId="{6AC6B7F2-F45A-4608-8559-DDEDB54D9053}">
      <dgm:prSet phldrT="[Text]" custT="1"/>
      <dgm:spPr/>
      <dgm:t>
        <a:bodyPr/>
        <a:lstStyle/>
        <a:p>
          <a:r>
            <a:rPr lang="en-US" altLang="zh-CN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8D2CA00-6362-4ADA-AE3E-98354F3FAD2F}" type="par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42D9ACE-DD64-42F7-B99D-83E3992CCAAB}" type="sib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5F22CC0E-0FC0-447D-A609-B7352AB31E4C}">
      <dgm:prSet custT="1"/>
      <dgm:spPr/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dirty="0" err="1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EE8059B-527A-4E06-BB87-7E1E64935406}" type="par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35764EA-52C9-40E4-B2C5-091EEE24B1BA}" type="sib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C0D84F66-903A-46AD-9D36-E3FDD030D8A0}">
      <dgm:prSet custT="1"/>
      <dgm:spPr/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dirty="0" smtClean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5B8114B-897B-424D-ABC8-B383DE8D75A5}" type="par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B30F4C5C-C815-4F62-8CA2-8912B90AD896}" type="sib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F20F636-BEA6-4072-BC8A-461E39B02C2F}" type="pres">
      <dgm:prSet presAssocID="{829F4F24-1D9B-4D57-94D1-09CC2A8BFE8F}" presName="linearFlow" presStyleCnt="0">
        <dgm:presLayoutVars>
          <dgm:dir/>
          <dgm:resizeHandles val="exact"/>
        </dgm:presLayoutVars>
      </dgm:prSet>
      <dgm:spPr/>
    </dgm:pt>
    <dgm:pt modelId="{AAD9000C-3D98-4945-BC02-D203ACE84A96}" type="pres">
      <dgm:prSet presAssocID="{6AC6B7F2-F45A-4608-8559-DDEDB54D9053}" presName="composite" presStyleCnt="0"/>
      <dgm:spPr/>
    </dgm:pt>
    <dgm:pt modelId="{0973E9B5-8362-4EF0-AB0E-72C39773317A}" type="pres">
      <dgm:prSet presAssocID="{6AC6B7F2-F45A-4608-8559-DDEDB54D9053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2869F3A-616B-496F-ADCB-A89E4B1CE710}" type="pres">
      <dgm:prSet presAssocID="{6AC6B7F2-F45A-4608-8559-DDEDB54D905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DA40C7-8EC5-45DE-ACF4-F6D14D59CB51}" type="pres">
      <dgm:prSet presAssocID="{842D9ACE-DD64-42F7-B99D-83E3992CCAAB}" presName="spacing" presStyleCnt="0"/>
      <dgm:spPr/>
    </dgm:pt>
    <dgm:pt modelId="{73F0DCE8-38C4-488A-A165-193F862FD68B}" type="pres">
      <dgm:prSet presAssocID="{5F22CC0E-0FC0-447D-A609-B7352AB31E4C}" presName="composite" presStyleCnt="0"/>
      <dgm:spPr/>
    </dgm:pt>
    <dgm:pt modelId="{C58FD896-A564-4DDC-B9CF-CF7E83EF8E51}" type="pres">
      <dgm:prSet presAssocID="{5F22CC0E-0FC0-447D-A609-B7352AB31E4C}" presName="imgShp" presStyleLbl="fgImgPlace1" presStyleIdx="1" presStyleCnt="3" custLinFactNeighborX="8221" custLinFactNeighborY="-117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8CBFB4E-8204-44A6-9EE2-BE756E33FD74}" type="pres">
      <dgm:prSet presAssocID="{5F22CC0E-0FC0-447D-A609-B7352AB31E4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80C4F7-4D5C-4F34-BA35-5F1010B3C1E9}" type="pres">
      <dgm:prSet presAssocID="{335764EA-52C9-40E4-B2C5-091EEE24B1BA}" presName="spacing" presStyleCnt="0"/>
      <dgm:spPr/>
    </dgm:pt>
    <dgm:pt modelId="{C0C03FBF-7AB7-494E-8899-06585096B070}" type="pres">
      <dgm:prSet presAssocID="{C0D84F66-903A-46AD-9D36-E3FDD030D8A0}" presName="composite" presStyleCnt="0"/>
      <dgm:spPr/>
    </dgm:pt>
    <dgm:pt modelId="{DAF864A8-9BA5-4654-A696-B2C9BF6E7D78}" type="pres">
      <dgm:prSet presAssocID="{C0D84F66-903A-46AD-9D36-E3FDD030D8A0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6A3358A-B17D-4D84-B021-1112CE00ACBC}" type="pres">
      <dgm:prSet presAssocID="{C0D84F66-903A-46AD-9D36-E3FDD030D8A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F8CAC1-293B-40B5-8869-29A408B0991F}" type="presOf" srcId="{829F4F24-1D9B-4D57-94D1-09CC2A8BFE8F}" destId="{EF20F636-BEA6-4072-BC8A-461E39B02C2F}" srcOrd="0" destOrd="0" presId="urn:microsoft.com/office/officeart/2005/8/layout/vList3#1"/>
    <dgm:cxn modelId="{63F5BDB4-C08A-40EE-96E9-635E5773C78E}" type="presOf" srcId="{5F22CC0E-0FC0-447D-A609-B7352AB31E4C}" destId="{58CBFB4E-8204-44A6-9EE2-BE756E33FD74}" srcOrd="0" destOrd="0" presId="urn:microsoft.com/office/officeart/2005/8/layout/vList3#1"/>
    <dgm:cxn modelId="{D5CE2F74-2CC6-4C9C-A5D2-F69C5F72E98E}" srcId="{829F4F24-1D9B-4D57-94D1-09CC2A8BFE8F}" destId="{5F22CC0E-0FC0-447D-A609-B7352AB31E4C}" srcOrd="1" destOrd="0" parTransId="{8EE8059B-527A-4E06-BB87-7E1E64935406}" sibTransId="{335764EA-52C9-40E4-B2C5-091EEE24B1BA}"/>
    <dgm:cxn modelId="{DD50EC4F-33CF-4A3B-B69D-50C04D7C33B6}" srcId="{829F4F24-1D9B-4D57-94D1-09CC2A8BFE8F}" destId="{C0D84F66-903A-46AD-9D36-E3FDD030D8A0}" srcOrd="2" destOrd="0" parTransId="{E5B8114B-897B-424D-ABC8-B383DE8D75A5}" sibTransId="{B30F4C5C-C815-4F62-8CA2-8912B90AD896}"/>
    <dgm:cxn modelId="{765CA801-2B3B-4764-8683-0C6C4A3B10AB}" type="presOf" srcId="{6AC6B7F2-F45A-4608-8559-DDEDB54D9053}" destId="{32869F3A-616B-496F-ADCB-A89E4B1CE710}" srcOrd="0" destOrd="0" presId="urn:microsoft.com/office/officeart/2005/8/layout/vList3#1"/>
    <dgm:cxn modelId="{3A4431A4-9EAA-440B-A169-58B4B9423F59}" type="presOf" srcId="{C0D84F66-903A-46AD-9D36-E3FDD030D8A0}" destId="{F6A3358A-B17D-4D84-B021-1112CE00ACBC}" srcOrd="0" destOrd="0" presId="urn:microsoft.com/office/officeart/2005/8/layout/vList3#1"/>
    <dgm:cxn modelId="{CAA20723-FF81-4417-99DA-3FB5CFB996D9}" srcId="{829F4F24-1D9B-4D57-94D1-09CC2A8BFE8F}" destId="{6AC6B7F2-F45A-4608-8559-DDEDB54D9053}" srcOrd="0" destOrd="0" parTransId="{38D2CA00-6362-4ADA-AE3E-98354F3FAD2F}" sibTransId="{842D9ACE-DD64-42F7-B99D-83E3992CCAAB}"/>
    <dgm:cxn modelId="{4AE1B2BA-2ABC-4ACA-A5EF-A2FD69B7D2B8}" type="presParOf" srcId="{EF20F636-BEA6-4072-BC8A-461E39B02C2F}" destId="{AAD9000C-3D98-4945-BC02-D203ACE84A96}" srcOrd="0" destOrd="0" presId="urn:microsoft.com/office/officeart/2005/8/layout/vList3#1"/>
    <dgm:cxn modelId="{3CBD333F-E818-4C5A-9F6C-B8D248A2C284}" type="presParOf" srcId="{AAD9000C-3D98-4945-BC02-D203ACE84A96}" destId="{0973E9B5-8362-4EF0-AB0E-72C39773317A}" srcOrd="0" destOrd="0" presId="urn:microsoft.com/office/officeart/2005/8/layout/vList3#1"/>
    <dgm:cxn modelId="{50AD5D17-42C4-4B9C-A303-37019C10F938}" type="presParOf" srcId="{AAD9000C-3D98-4945-BC02-D203ACE84A96}" destId="{32869F3A-616B-496F-ADCB-A89E4B1CE710}" srcOrd="1" destOrd="0" presId="urn:microsoft.com/office/officeart/2005/8/layout/vList3#1"/>
    <dgm:cxn modelId="{D0B4DCB1-E3CA-42E9-B8BE-5E79115F7D44}" type="presParOf" srcId="{EF20F636-BEA6-4072-BC8A-461E39B02C2F}" destId="{85DA40C7-8EC5-45DE-ACF4-F6D14D59CB51}" srcOrd="1" destOrd="0" presId="urn:microsoft.com/office/officeart/2005/8/layout/vList3#1"/>
    <dgm:cxn modelId="{C91F30CC-2C0E-4BAB-8525-E4B0834147F6}" type="presParOf" srcId="{EF20F636-BEA6-4072-BC8A-461E39B02C2F}" destId="{73F0DCE8-38C4-488A-A165-193F862FD68B}" srcOrd="2" destOrd="0" presId="urn:microsoft.com/office/officeart/2005/8/layout/vList3#1"/>
    <dgm:cxn modelId="{0E5F8ACF-0C60-4DF7-A9FE-97DA765C893B}" type="presParOf" srcId="{73F0DCE8-38C4-488A-A165-193F862FD68B}" destId="{C58FD896-A564-4DDC-B9CF-CF7E83EF8E51}" srcOrd="0" destOrd="0" presId="urn:microsoft.com/office/officeart/2005/8/layout/vList3#1"/>
    <dgm:cxn modelId="{C1CC1919-7C14-4F89-9E94-CAEA1FC9E1F4}" type="presParOf" srcId="{73F0DCE8-38C4-488A-A165-193F862FD68B}" destId="{58CBFB4E-8204-44A6-9EE2-BE756E33FD74}" srcOrd="1" destOrd="0" presId="urn:microsoft.com/office/officeart/2005/8/layout/vList3#1"/>
    <dgm:cxn modelId="{708682F3-9750-4E45-8F02-1A829513709C}" type="presParOf" srcId="{EF20F636-BEA6-4072-BC8A-461E39B02C2F}" destId="{EE80C4F7-4D5C-4F34-BA35-5F1010B3C1E9}" srcOrd="3" destOrd="0" presId="urn:microsoft.com/office/officeart/2005/8/layout/vList3#1"/>
    <dgm:cxn modelId="{E945AEA7-417F-467E-9A4D-16B134A49318}" type="presParOf" srcId="{EF20F636-BEA6-4072-BC8A-461E39B02C2F}" destId="{C0C03FBF-7AB7-494E-8899-06585096B070}" srcOrd="4" destOrd="0" presId="urn:microsoft.com/office/officeart/2005/8/layout/vList3#1"/>
    <dgm:cxn modelId="{5967F186-6F7D-4CFC-ACB1-F3332418FCA0}" type="presParOf" srcId="{C0C03FBF-7AB7-494E-8899-06585096B070}" destId="{DAF864A8-9BA5-4654-A696-B2C9BF6E7D78}" srcOrd="0" destOrd="0" presId="urn:microsoft.com/office/officeart/2005/8/layout/vList3#1"/>
    <dgm:cxn modelId="{84A457E0-E408-4E7A-A36B-F1717A0779C6}" type="presParOf" srcId="{C0C03FBF-7AB7-494E-8899-06585096B070}" destId="{F6A3358A-B17D-4D84-B021-1112CE00ACBC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9F4F24-1D9B-4D57-94D1-09CC2A8BFE8F}" type="doc">
      <dgm:prSet loTypeId="urn:microsoft.com/office/officeart/2005/8/layout/vList3#2" loCatId="list" qsTypeId="urn:microsoft.com/office/officeart/2005/8/quickstyle/simple1" qsCatId="simple" csTypeId="urn:microsoft.com/office/officeart/2005/8/colors/colorful5" csCatId="colorful" phldr="1"/>
      <dgm:spPr/>
    </dgm:pt>
    <dgm:pt modelId="{6AC6B7F2-F45A-4608-8559-DDEDB54D9053}">
      <dgm:prSet phldrT="[Text]" custT="1"/>
      <dgm:spPr/>
      <dgm:t>
        <a:bodyPr/>
        <a:lstStyle/>
        <a:p>
          <a:r>
            <a:rPr lang="en-US" altLang="zh-CN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8D2CA00-6362-4ADA-AE3E-98354F3FAD2F}" type="par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42D9ACE-DD64-42F7-B99D-83E3992CCAAB}" type="sib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5F22CC0E-0FC0-447D-A609-B7352AB31E4C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dirty="0" err="1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EE8059B-527A-4E06-BB87-7E1E64935406}" type="par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35764EA-52C9-40E4-B2C5-091EEE24B1BA}" type="sib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C0D84F66-903A-46AD-9D36-E3FDD030D8A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dirty="0" smtClean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5B8114B-897B-424D-ABC8-B383DE8D75A5}" type="par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B30F4C5C-C815-4F62-8CA2-8912B90AD896}" type="sib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F20F636-BEA6-4072-BC8A-461E39B02C2F}" type="pres">
      <dgm:prSet presAssocID="{829F4F24-1D9B-4D57-94D1-09CC2A8BFE8F}" presName="linearFlow" presStyleCnt="0">
        <dgm:presLayoutVars>
          <dgm:dir/>
          <dgm:resizeHandles val="exact"/>
        </dgm:presLayoutVars>
      </dgm:prSet>
      <dgm:spPr/>
    </dgm:pt>
    <dgm:pt modelId="{AAD9000C-3D98-4945-BC02-D203ACE84A96}" type="pres">
      <dgm:prSet presAssocID="{6AC6B7F2-F45A-4608-8559-DDEDB54D9053}" presName="composite" presStyleCnt="0"/>
      <dgm:spPr/>
    </dgm:pt>
    <dgm:pt modelId="{0973E9B5-8362-4EF0-AB0E-72C39773317A}" type="pres">
      <dgm:prSet presAssocID="{6AC6B7F2-F45A-4608-8559-DDEDB54D9053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2869F3A-616B-496F-ADCB-A89E4B1CE710}" type="pres">
      <dgm:prSet presAssocID="{6AC6B7F2-F45A-4608-8559-DDEDB54D905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DA40C7-8EC5-45DE-ACF4-F6D14D59CB51}" type="pres">
      <dgm:prSet presAssocID="{842D9ACE-DD64-42F7-B99D-83E3992CCAAB}" presName="spacing" presStyleCnt="0"/>
      <dgm:spPr/>
    </dgm:pt>
    <dgm:pt modelId="{73F0DCE8-38C4-488A-A165-193F862FD68B}" type="pres">
      <dgm:prSet presAssocID="{5F22CC0E-0FC0-447D-A609-B7352AB31E4C}" presName="composite" presStyleCnt="0"/>
      <dgm:spPr/>
    </dgm:pt>
    <dgm:pt modelId="{C58FD896-A564-4DDC-B9CF-CF7E83EF8E51}" type="pres">
      <dgm:prSet presAssocID="{5F22CC0E-0FC0-447D-A609-B7352AB31E4C}" presName="imgShp" presStyleLbl="fgImgPlace1" presStyleIdx="1" presStyleCnt="3" custLinFactNeighborX="8221" custLinFactNeighborY="-1174"/>
      <dgm:spPr>
        <a:blipFill rotWithShape="1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58CBFB4E-8204-44A6-9EE2-BE756E33FD74}" type="pres">
      <dgm:prSet presAssocID="{5F22CC0E-0FC0-447D-A609-B7352AB31E4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80C4F7-4D5C-4F34-BA35-5F1010B3C1E9}" type="pres">
      <dgm:prSet presAssocID="{335764EA-52C9-40E4-B2C5-091EEE24B1BA}" presName="spacing" presStyleCnt="0"/>
      <dgm:spPr/>
    </dgm:pt>
    <dgm:pt modelId="{C0C03FBF-7AB7-494E-8899-06585096B070}" type="pres">
      <dgm:prSet presAssocID="{C0D84F66-903A-46AD-9D36-E3FDD030D8A0}" presName="composite" presStyleCnt="0"/>
      <dgm:spPr/>
    </dgm:pt>
    <dgm:pt modelId="{DAF864A8-9BA5-4654-A696-B2C9BF6E7D78}" type="pres">
      <dgm:prSet presAssocID="{C0D84F66-903A-46AD-9D36-E3FDD030D8A0}" presName="imgShp" presStyleLbl="fgImgPlace1" presStyleIdx="2" presStyleCnt="3"/>
      <dgm:spPr>
        <a:blipFill rotWithShape="1"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F6A3358A-B17D-4D84-B021-1112CE00ACBC}" type="pres">
      <dgm:prSet presAssocID="{C0D84F66-903A-46AD-9D36-E3FDD030D8A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E90DD37-B78B-47C4-A34E-A9F8940FF1D6}" type="presOf" srcId="{6AC6B7F2-F45A-4608-8559-DDEDB54D9053}" destId="{32869F3A-616B-496F-ADCB-A89E4B1CE710}" srcOrd="0" destOrd="0" presId="urn:microsoft.com/office/officeart/2005/8/layout/vList3#2"/>
    <dgm:cxn modelId="{4F5143D6-9E6D-405A-966E-9A0DBBF41B60}" type="presOf" srcId="{829F4F24-1D9B-4D57-94D1-09CC2A8BFE8F}" destId="{EF20F636-BEA6-4072-BC8A-461E39B02C2F}" srcOrd="0" destOrd="0" presId="urn:microsoft.com/office/officeart/2005/8/layout/vList3#2"/>
    <dgm:cxn modelId="{F760FBB8-6383-40AD-BF01-3AB5AF942EEE}" type="presOf" srcId="{C0D84F66-903A-46AD-9D36-E3FDD030D8A0}" destId="{F6A3358A-B17D-4D84-B021-1112CE00ACBC}" srcOrd="0" destOrd="0" presId="urn:microsoft.com/office/officeart/2005/8/layout/vList3#2"/>
    <dgm:cxn modelId="{D5CE2F74-2CC6-4C9C-A5D2-F69C5F72E98E}" srcId="{829F4F24-1D9B-4D57-94D1-09CC2A8BFE8F}" destId="{5F22CC0E-0FC0-447D-A609-B7352AB31E4C}" srcOrd="1" destOrd="0" parTransId="{8EE8059B-527A-4E06-BB87-7E1E64935406}" sibTransId="{335764EA-52C9-40E4-B2C5-091EEE24B1BA}"/>
    <dgm:cxn modelId="{DD50EC4F-33CF-4A3B-B69D-50C04D7C33B6}" srcId="{829F4F24-1D9B-4D57-94D1-09CC2A8BFE8F}" destId="{C0D84F66-903A-46AD-9D36-E3FDD030D8A0}" srcOrd="2" destOrd="0" parTransId="{E5B8114B-897B-424D-ABC8-B383DE8D75A5}" sibTransId="{B30F4C5C-C815-4F62-8CA2-8912B90AD896}"/>
    <dgm:cxn modelId="{7031C787-D992-456B-9114-33161C257943}" type="presOf" srcId="{5F22CC0E-0FC0-447D-A609-B7352AB31E4C}" destId="{58CBFB4E-8204-44A6-9EE2-BE756E33FD74}" srcOrd="0" destOrd="0" presId="urn:microsoft.com/office/officeart/2005/8/layout/vList3#2"/>
    <dgm:cxn modelId="{CAA20723-FF81-4417-99DA-3FB5CFB996D9}" srcId="{829F4F24-1D9B-4D57-94D1-09CC2A8BFE8F}" destId="{6AC6B7F2-F45A-4608-8559-DDEDB54D9053}" srcOrd="0" destOrd="0" parTransId="{38D2CA00-6362-4ADA-AE3E-98354F3FAD2F}" sibTransId="{842D9ACE-DD64-42F7-B99D-83E3992CCAAB}"/>
    <dgm:cxn modelId="{72953F02-DD8B-4ABA-9D59-1E8DDAA671A7}" type="presParOf" srcId="{EF20F636-BEA6-4072-BC8A-461E39B02C2F}" destId="{AAD9000C-3D98-4945-BC02-D203ACE84A96}" srcOrd="0" destOrd="0" presId="urn:microsoft.com/office/officeart/2005/8/layout/vList3#2"/>
    <dgm:cxn modelId="{7DA50417-AC9A-49F8-A9F3-500BCB4486C7}" type="presParOf" srcId="{AAD9000C-3D98-4945-BC02-D203ACE84A96}" destId="{0973E9B5-8362-4EF0-AB0E-72C39773317A}" srcOrd="0" destOrd="0" presId="urn:microsoft.com/office/officeart/2005/8/layout/vList3#2"/>
    <dgm:cxn modelId="{48F4BD78-175C-4EBC-88C5-9ACE42A1CE43}" type="presParOf" srcId="{AAD9000C-3D98-4945-BC02-D203ACE84A96}" destId="{32869F3A-616B-496F-ADCB-A89E4B1CE710}" srcOrd="1" destOrd="0" presId="urn:microsoft.com/office/officeart/2005/8/layout/vList3#2"/>
    <dgm:cxn modelId="{1C4EC68A-8969-480B-8D9B-FA9DE8B2671D}" type="presParOf" srcId="{EF20F636-BEA6-4072-BC8A-461E39B02C2F}" destId="{85DA40C7-8EC5-45DE-ACF4-F6D14D59CB51}" srcOrd="1" destOrd="0" presId="urn:microsoft.com/office/officeart/2005/8/layout/vList3#2"/>
    <dgm:cxn modelId="{9A723283-F838-405D-A815-D3AEBCA6B16D}" type="presParOf" srcId="{EF20F636-BEA6-4072-BC8A-461E39B02C2F}" destId="{73F0DCE8-38C4-488A-A165-193F862FD68B}" srcOrd="2" destOrd="0" presId="urn:microsoft.com/office/officeart/2005/8/layout/vList3#2"/>
    <dgm:cxn modelId="{E6B7F603-9704-4FFB-8AAC-08180817E81C}" type="presParOf" srcId="{73F0DCE8-38C4-488A-A165-193F862FD68B}" destId="{C58FD896-A564-4DDC-B9CF-CF7E83EF8E51}" srcOrd="0" destOrd="0" presId="urn:microsoft.com/office/officeart/2005/8/layout/vList3#2"/>
    <dgm:cxn modelId="{86EAF77E-FC0F-4BDC-B6A5-730E8AEAB10C}" type="presParOf" srcId="{73F0DCE8-38C4-488A-A165-193F862FD68B}" destId="{58CBFB4E-8204-44A6-9EE2-BE756E33FD74}" srcOrd="1" destOrd="0" presId="urn:microsoft.com/office/officeart/2005/8/layout/vList3#2"/>
    <dgm:cxn modelId="{F86FBD1B-5AE6-4B3A-946E-F373D485E2BE}" type="presParOf" srcId="{EF20F636-BEA6-4072-BC8A-461E39B02C2F}" destId="{EE80C4F7-4D5C-4F34-BA35-5F1010B3C1E9}" srcOrd="3" destOrd="0" presId="urn:microsoft.com/office/officeart/2005/8/layout/vList3#2"/>
    <dgm:cxn modelId="{26B67AF4-D06F-4547-8122-546FB2935847}" type="presParOf" srcId="{EF20F636-BEA6-4072-BC8A-461E39B02C2F}" destId="{C0C03FBF-7AB7-494E-8899-06585096B070}" srcOrd="4" destOrd="0" presId="urn:microsoft.com/office/officeart/2005/8/layout/vList3#2"/>
    <dgm:cxn modelId="{73421227-8204-4E6E-B37C-F2A78B489402}" type="presParOf" srcId="{C0C03FBF-7AB7-494E-8899-06585096B070}" destId="{DAF864A8-9BA5-4654-A696-B2C9BF6E7D78}" srcOrd="0" destOrd="0" presId="urn:microsoft.com/office/officeart/2005/8/layout/vList3#2"/>
    <dgm:cxn modelId="{838B048C-5EEA-4C75-BBF9-BC18E6CDB0C8}" type="presParOf" srcId="{C0C03FBF-7AB7-494E-8899-06585096B070}" destId="{F6A3358A-B17D-4D84-B021-1112CE00ACBC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9F4F24-1D9B-4D57-94D1-09CC2A8BFE8F}" type="doc">
      <dgm:prSet loTypeId="urn:microsoft.com/office/officeart/2005/8/layout/vList3#3" loCatId="list" qsTypeId="urn:microsoft.com/office/officeart/2005/8/quickstyle/simple1" qsCatId="simple" csTypeId="urn:microsoft.com/office/officeart/2005/8/colors/colorful5" csCatId="colorful" phldr="1"/>
      <dgm:spPr/>
    </dgm:pt>
    <dgm:pt modelId="{6AC6B7F2-F45A-4608-8559-DDEDB54D9053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altLang="zh-CN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8D2CA00-6362-4ADA-AE3E-98354F3FAD2F}" type="par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42D9ACE-DD64-42F7-B99D-83E3992CCAAB}" type="sib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5F22CC0E-0FC0-447D-A609-B7352AB31E4C}">
      <dgm:prSet custT="1"/>
      <dgm:spPr/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dirty="0" err="1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EE8059B-527A-4E06-BB87-7E1E64935406}" type="par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35764EA-52C9-40E4-B2C5-091EEE24B1BA}" type="sib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C0D84F66-903A-46AD-9D36-E3FDD030D8A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dirty="0" smtClean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5B8114B-897B-424D-ABC8-B383DE8D75A5}" type="par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B30F4C5C-C815-4F62-8CA2-8912B90AD896}" type="sib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F20F636-BEA6-4072-BC8A-461E39B02C2F}" type="pres">
      <dgm:prSet presAssocID="{829F4F24-1D9B-4D57-94D1-09CC2A8BFE8F}" presName="linearFlow" presStyleCnt="0">
        <dgm:presLayoutVars>
          <dgm:dir/>
          <dgm:resizeHandles val="exact"/>
        </dgm:presLayoutVars>
      </dgm:prSet>
      <dgm:spPr/>
    </dgm:pt>
    <dgm:pt modelId="{AAD9000C-3D98-4945-BC02-D203ACE84A96}" type="pres">
      <dgm:prSet presAssocID="{6AC6B7F2-F45A-4608-8559-DDEDB54D9053}" presName="composite" presStyleCnt="0"/>
      <dgm:spPr/>
    </dgm:pt>
    <dgm:pt modelId="{0973E9B5-8362-4EF0-AB0E-72C39773317A}" type="pres">
      <dgm:prSet presAssocID="{6AC6B7F2-F45A-4608-8559-DDEDB54D9053}" presName="imgShp" presStyleLbl="fgImgPlace1" presStyleIdx="0" presStyleCnt="3"/>
      <dgm:spPr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32869F3A-616B-496F-ADCB-A89E4B1CE710}" type="pres">
      <dgm:prSet presAssocID="{6AC6B7F2-F45A-4608-8559-DDEDB54D905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DA40C7-8EC5-45DE-ACF4-F6D14D59CB51}" type="pres">
      <dgm:prSet presAssocID="{842D9ACE-DD64-42F7-B99D-83E3992CCAAB}" presName="spacing" presStyleCnt="0"/>
      <dgm:spPr/>
    </dgm:pt>
    <dgm:pt modelId="{73F0DCE8-38C4-488A-A165-193F862FD68B}" type="pres">
      <dgm:prSet presAssocID="{5F22CC0E-0FC0-447D-A609-B7352AB31E4C}" presName="composite" presStyleCnt="0"/>
      <dgm:spPr/>
    </dgm:pt>
    <dgm:pt modelId="{C58FD896-A564-4DDC-B9CF-CF7E83EF8E51}" type="pres">
      <dgm:prSet presAssocID="{5F22CC0E-0FC0-447D-A609-B7352AB31E4C}" presName="imgShp" presStyleLbl="fgImgPlace1" presStyleIdx="1" presStyleCnt="3" custLinFactNeighborX="8221" custLinFactNeighborY="-117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8CBFB4E-8204-44A6-9EE2-BE756E33FD74}" type="pres">
      <dgm:prSet presAssocID="{5F22CC0E-0FC0-447D-A609-B7352AB31E4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80C4F7-4D5C-4F34-BA35-5F1010B3C1E9}" type="pres">
      <dgm:prSet presAssocID="{335764EA-52C9-40E4-B2C5-091EEE24B1BA}" presName="spacing" presStyleCnt="0"/>
      <dgm:spPr/>
    </dgm:pt>
    <dgm:pt modelId="{C0C03FBF-7AB7-494E-8899-06585096B070}" type="pres">
      <dgm:prSet presAssocID="{C0D84F66-903A-46AD-9D36-E3FDD030D8A0}" presName="composite" presStyleCnt="0"/>
      <dgm:spPr/>
    </dgm:pt>
    <dgm:pt modelId="{DAF864A8-9BA5-4654-A696-B2C9BF6E7D78}" type="pres">
      <dgm:prSet presAssocID="{C0D84F66-903A-46AD-9D36-E3FDD030D8A0}" presName="imgShp" presStyleLbl="fgImgPlace1" presStyleIdx="2" presStyleCnt="3"/>
      <dgm:spPr>
        <a:blipFill rotWithShape="1">
          <a:blip xmlns:r="http://schemas.openxmlformats.org/officeDocument/2006/relationships"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F6A3358A-B17D-4D84-B021-1112CE00ACBC}" type="pres">
      <dgm:prSet presAssocID="{C0D84F66-903A-46AD-9D36-E3FDD030D8A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CE2F74-2CC6-4C9C-A5D2-F69C5F72E98E}" srcId="{829F4F24-1D9B-4D57-94D1-09CC2A8BFE8F}" destId="{5F22CC0E-0FC0-447D-A609-B7352AB31E4C}" srcOrd="1" destOrd="0" parTransId="{8EE8059B-527A-4E06-BB87-7E1E64935406}" sibTransId="{335764EA-52C9-40E4-B2C5-091EEE24B1BA}"/>
    <dgm:cxn modelId="{A000B8EC-1ABD-49A4-B05A-27E0B0C50853}" type="presOf" srcId="{6AC6B7F2-F45A-4608-8559-DDEDB54D9053}" destId="{32869F3A-616B-496F-ADCB-A89E4B1CE710}" srcOrd="0" destOrd="0" presId="urn:microsoft.com/office/officeart/2005/8/layout/vList3#3"/>
    <dgm:cxn modelId="{DD50EC4F-33CF-4A3B-B69D-50C04D7C33B6}" srcId="{829F4F24-1D9B-4D57-94D1-09CC2A8BFE8F}" destId="{C0D84F66-903A-46AD-9D36-E3FDD030D8A0}" srcOrd="2" destOrd="0" parTransId="{E5B8114B-897B-424D-ABC8-B383DE8D75A5}" sibTransId="{B30F4C5C-C815-4F62-8CA2-8912B90AD896}"/>
    <dgm:cxn modelId="{CAFD35DE-165C-4C57-B7E4-019407273B93}" type="presOf" srcId="{5F22CC0E-0FC0-447D-A609-B7352AB31E4C}" destId="{58CBFB4E-8204-44A6-9EE2-BE756E33FD74}" srcOrd="0" destOrd="0" presId="urn:microsoft.com/office/officeart/2005/8/layout/vList3#3"/>
    <dgm:cxn modelId="{A1FDCC7B-54D7-4334-B603-E0AE5374DF46}" type="presOf" srcId="{C0D84F66-903A-46AD-9D36-E3FDD030D8A0}" destId="{F6A3358A-B17D-4D84-B021-1112CE00ACBC}" srcOrd="0" destOrd="0" presId="urn:microsoft.com/office/officeart/2005/8/layout/vList3#3"/>
    <dgm:cxn modelId="{B6DF927B-B156-4616-9B03-E7E18A11DD92}" type="presOf" srcId="{829F4F24-1D9B-4D57-94D1-09CC2A8BFE8F}" destId="{EF20F636-BEA6-4072-BC8A-461E39B02C2F}" srcOrd="0" destOrd="0" presId="urn:microsoft.com/office/officeart/2005/8/layout/vList3#3"/>
    <dgm:cxn modelId="{CAA20723-FF81-4417-99DA-3FB5CFB996D9}" srcId="{829F4F24-1D9B-4D57-94D1-09CC2A8BFE8F}" destId="{6AC6B7F2-F45A-4608-8559-DDEDB54D9053}" srcOrd="0" destOrd="0" parTransId="{38D2CA00-6362-4ADA-AE3E-98354F3FAD2F}" sibTransId="{842D9ACE-DD64-42F7-B99D-83E3992CCAAB}"/>
    <dgm:cxn modelId="{F3263490-BFC3-4067-BCA3-6F72059B1317}" type="presParOf" srcId="{EF20F636-BEA6-4072-BC8A-461E39B02C2F}" destId="{AAD9000C-3D98-4945-BC02-D203ACE84A96}" srcOrd="0" destOrd="0" presId="urn:microsoft.com/office/officeart/2005/8/layout/vList3#3"/>
    <dgm:cxn modelId="{D461B5AB-3C5E-4A18-8385-3030881398EA}" type="presParOf" srcId="{AAD9000C-3D98-4945-BC02-D203ACE84A96}" destId="{0973E9B5-8362-4EF0-AB0E-72C39773317A}" srcOrd="0" destOrd="0" presId="urn:microsoft.com/office/officeart/2005/8/layout/vList3#3"/>
    <dgm:cxn modelId="{2E9B0D76-F2C1-478A-8535-B012D176D0B6}" type="presParOf" srcId="{AAD9000C-3D98-4945-BC02-D203ACE84A96}" destId="{32869F3A-616B-496F-ADCB-A89E4B1CE710}" srcOrd="1" destOrd="0" presId="urn:microsoft.com/office/officeart/2005/8/layout/vList3#3"/>
    <dgm:cxn modelId="{A562F444-50C7-4F48-9CDD-C945DFE96C73}" type="presParOf" srcId="{EF20F636-BEA6-4072-BC8A-461E39B02C2F}" destId="{85DA40C7-8EC5-45DE-ACF4-F6D14D59CB51}" srcOrd="1" destOrd="0" presId="urn:microsoft.com/office/officeart/2005/8/layout/vList3#3"/>
    <dgm:cxn modelId="{15FB9E08-2E0A-4144-8091-8C07A8D440F2}" type="presParOf" srcId="{EF20F636-BEA6-4072-BC8A-461E39B02C2F}" destId="{73F0DCE8-38C4-488A-A165-193F862FD68B}" srcOrd="2" destOrd="0" presId="urn:microsoft.com/office/officeart/2005/8/layout/vList3#3"/>
    <dgm:cxn modelId="{CFC212DE-3C54-4F4C-8FCD-6754F6347D24}" type="presParOf" srcId="{73F0DCE8-38C4-488A-A165-193F862FD68B}" destId="{C58FD896-A564-4DDC-B9CF-CF7E83EF8E51}" srcOrd="0" destOrd="0" presId="urn:microsoft.com/office/officeart/2005/8/layout/vList3#3"/>
    <dgm:cxn modelId="{7E358A95-C7D8-414D-972F-72B1508B2D67}" type="presParOf" srcId="{73F0DCE8-38C4-488A-A165-193F862FD68B}" destId="{58CBFB4E-8204-44A6-9EE2-BE756E33FD74}" srcOrd="1" destOrd="0" presId="urn:microsoft.com/office/officeart/2005/8/layout/vList3#3"/>
    <dgm:cxn modelId="{C1FC593D-CD37-4CCC-8618-0B79FF6B134A}" type="presParOf" srcId="{EF20F636-BEA6-4072-BC8A-461E39B02C2F}" destId="{EE80C4F7-4D5C-4F34-BA35-5F1010B3C1E9}" srcOrd="3" destOrd="0" presId="urn:microsoft.com/office/officeart/2005/8/layout/vList3#3"/>
    <dgm:cxn modelId="{B9E34674-C351-45CE-B89D-D9C42D3E4030}" type="presParOf" srcId="{EF20F636-BEA6-4072-BC8A-461E39B02C2F}" destId="{C0C03FBF-7AB7-494E-8899-06585096B070}" srcOrd="4" destOrd="0" presId="urn:microsoft.com/office/officeart/2005/8/layout/vList3#3"/>
    <dgm:cxn modelId="{9BF0F6C7-AD6A-413E-A13B-CC299A762187}" type="presParOf" srcId="{C0C03FBF-7AB7-494E-8899-06585096B070}" destId="{DAF864A8-9BA5-4654-A696-B2C9BF6E7D78}" srcOrd="0" destOrd="0" presId="urn:microsoft.com/office/officeart/2005/8/layout/vList3#3"/>
    <dgm:cxn modelId="{70449D39-AE52-4E18-AF63-0D92D488345B}" type="presParOf" srcId="{C0C03FBF-7AB7-494E-8899-06585096B070}" destId="{F6A3358A-B17D-4D84-B021-1112CE00ACBC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9F4F24-1D9B-4D57-94D1-09CC2A8BFE8F}" type="doc">
      <dgm:prSet loTypeId="urn:microsoft.com/office/officeart/2005/8/layout/vList3#4" loCatId="list" qsTypeId="urn:microsoft.com/office/officeart/2005/8/quickstyle/simple1" qsCatId="simple" csTypeId="urn:microsoft.com/office/officeart/2005/8/colors/colorful5" csCatId="colorful" phldr="1"/>
      <dgm:spPr/>
    </dgm:pt>
    <dgm:pt modelId="{6AC6B7F2-F45A-4608-8559-DDEDB54D9053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altLang="zh-CN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8D2CA00-6362-4ADA-AE3E-98354F3FAD2F}" type="par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42D9ACE-DD64-42F7-B99D-83E3992CCAAB}" type="sibTrans" cxnId="{CAA20723-FF81-4417-99DA-3FB5CFB996D9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5F22CC0E-0FC0-447D-A609-B7352AB31E4C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sz="24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dirty="0" err="1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8EE8059B-527A-4E06-BB87-7E1E64935406}" type="par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335764EA-52C9-40E4-B2C5-091EEE24B1BA}" type="sibTrans" cxnId="{D5CE2F74-2CC6-4C9C-A5D2-F69C5F72E98E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C0D84F66-903A-46AD-9D36-E3FDD030D8A0}">
      <dgm:prSet custT="1"/>
      <dgm:spPr/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dirty="0" smtClean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5B8114B-897B-424D-ABC8-B383DE8D75A5}" type="par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B30F4C5C-C815-4F62-8CA2-8912B90AD896}" type="sibTrans" cxnId="{DD50EC4F-33CF-4A3B-B69D-50C04D7C33B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gm:t>
    </dgm:pt>
    <dgm:pt modelId="{EF20F636-BEA6-4072-BC8A-461E39B02C2F}" type="pres">
      <dgm:prSet presAssocID="{829F4F24-1D9B-4D57-94D1-09CC2A8BFE8F}" presName="linearFlow" presStyleCnt="0">
        <dgm:presLayoutVars>
          <dgm:dir/>
          <dgm:resizeHandles val="exact"/>
        </dgm:presLayoutVars>
      </dgm:prSet>
      <dgm:spPr/>
    </dgm:pt>
    <dgm:pt modelId="{AAD9000C-3D98-4945-BC02-D203ACE84A96}" type="pres">
      <dgm:prSet presAssocID="{6AC6B7F2-F45A-4608-8559-DDEDB54D9053}" presName="composite" presStyleCnt="0"/>
      <dgm:spPr/>
    </dgm:pt>
    <dgm:pt modelId="{0973E9B5-8362-4EF0-AB0E-72C39773317A}" type="pres">
      <dgm:prSet presAssocID="{6AC6B7F2-F45A-4608-8559-DDEDB54D9053}" presName="imgShp" presStyleLbl="fgImgPlace1" presStyleIdx="0" presStyleCnt="3"/>
      <dgm:spPr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32869F3A-616B-496F-ADCB-A89E4B1CE710}" type="pres">
      <dgm:prSet presAssocID="{6AC6B7F2-F45A-4608-8559-DDEDB54D905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DA40C7-8EC5-45DE-ACF4-F6D14D59CB51}" type="pres">
      <dgm:prSet presAssocID="{842D9ACE-DD64-42F7-B99D-83E3992CCAAB}" presName="spacing" presStyleCnt="0"/>
      <dgm:spPr/>
    </dgm:pt>
    <dgm:pt modelId="{73F0DCE8-38C4-488A-A165-193F862FD68B}" type="pres">
      <dgm:prSet presAssocID="{5F22CC0E-0FC0-447D-A609-B7352AB31E4C}" presName="composite" presStyleCnt="0"/>
      <dgm:spPr/>
    </dgm:pt>
    <dgm:pt modelId="{C58FD896-A564-4DDC-B9CF-CF7E83EF8E51}" type="pres">
      <dgm:prSet presAssocID="{5F22CC0E-0FC0-447D-A609-B7352AB31E4C}" presName="imgShp" presStyleLbl="fgImgPlace1" presStyleIdx="1" presStyleCnt="3" custLinFactNeighborX="8221" custLinFactNeighborY="-1174"/>
      <dgm:spPr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58CBFB4E-8204-44A6-9EE2-BE756E33FD74}" type="pres">
      <dgm:prSet presAssocID="{5F22CC0E-0FC0-447D-A609-B7352AB31E4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80C4F7-4D5C-4F34-BA35-5F1010B3C1E9}" type="pres">
      <dgm:prSet presAssocID="{335764EA-52C9-40E4-B2C5-091EEE24B1BA}" presName="spacing" presStyleCnt="0"/>
      <dgm:spPr/>
    </dgm:pt>
    <dgm:pt modelId="{C0C03FBF-7AB7-494E-8899-06585096B070}" type="pres">
      <dgm:prSet presAssocID="{C0D84F66-903A-46AD-9D36-E3FDD030D8A0}" presName="composite" presStyleCnt="0"/>
      <dgm:spPr/>
    </dgm:pt>
    <dgm:pt modelId="{DAF864A8-9BA5-4654-A696-B2C9BF6E7D78}" type="pres">
      <dgm:prSet presAssocID="{C0D84F66-903A-46AD-9D36-E3FDD030D8A0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6A3358A-B17D-4D84-B021-1112CE00ACBC}" type="pres">
      <dgm:prSet presAssocID="{C0D84F66-903A-46AD-9D36-E3FDD030D8A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1F4BB3-6ED9-4757-BA1D-E29FBD717C2F}" type="presOf" srcId="{6AC6B7F2-F45A-4608-8559-DDEDB54D9053}" destId="{32869F3A-616B-496F-ADCB-A89E4B1CE710}" srcOrd="0" destOrd="0" presId="urn:microsoft.com/office/officeart/2005/8/layout/vList3#4"/>
    <dgm:cxn modelId="{D5CE2F74-2CC6-4C9C-A5D2-F69C5F72E98E}" srcId="{829F4F24-1D9B-4D57-94D1-09CC2A8BFE8F}" destId="{5F22CC0E-0FC0-447D-A609-B7352AB31E4C}" srcOrd="1" destOrd="0" parTransId="{8EE8059B-527A-4E06-BB87-7E1E64935406}" sibTransId="{335764EA-52C9-40E4-B2C5-091EEE24B1BA}"/>
    <dgm:cxn modelId="{DD50EC4F-33CF-4A3B-B69D-50C04D7C33B6}" srcId="{829F4F24-1D9B-4D57-94D1-09CC2A8BFE8F}" destId="{C0D84F66-903A-46AD-9D36-E3FDD030D8A0}" srcOrd="2" destOrd="0" parTransId="{E5B8114B-897B-424D-ABC8-B383DE8D75A5}" sibTransId="{B30F4C5C-C815-4F62-8CA2-8912B90AD896}"/>
    <dgm:cxn modelId="{48DDD6D0-8157-4EF4-AE26-64D964A17B8A}" type="presOf" srcId="{829F4F24-1D9B-4D57-94D1-09CC2A8BFE8F}" destId="{EF20F636-BEA6-4072-BC8A-461E39B02C2F}" srcOrd="0" destOrd="0" presId="urn:microsoft.com/office/officeart/2005/8/layout/vList3#4"/>
    <dgm:cxn modelId="{22577684-BDB7-4EAC-A954-B757FC43356C}" type="presOf" srcId="{5F22CC0E-0FC0-447D-A609-B7352AB31E4C}" destId="{58CBFB4E-8204-44A6-9EE2-BE756E33FD74}" srcOrd="0" destOrd="0" presId="urn:microsoft.com/office/officeart/2005/8/layout/vList3#4"/>
    <dgm:cxn modelId="{DB4148D0-D88B-4182-9413-49A1CAC7DC76}" type="presOf" srcId="{C0D84F66-903A-46AD-9D36-E3FDD030D8A0}" destId="{F6A3358A-B17D-4D84-B021-1112CE00ACBC}" srcOrd="0" destOrd="0" presId="urn:microsoft.com/office/officeart/2005/8/layout/vList3#4"/>
    <dgm:cxn modelId="{CAA20723-FF81-4417-99DA-3FB5CFB996D9}" srcId="{829F4F24-1D9B-4D57-94D1-09CC2A8BFE8F}" destId="{6AC6B7F2-F45A-4608-8559-DDEDB54D9053}" srcOrd="0" destOrd="0" parTransId="{38D2CA00-6362-4ADA-AE3E-98354F3FAD2F}" sibTransId="{842D9ACE-DD64-42F7-B99D-83E3992CCAAB}"/>
    <dgm:cxn modelId="{38775816-CEB3-42A9-8B64-A06409EA572E}" type="presParOf" srcId="{EF20F636-BEA6-4072-BC8A-461E39B02C2F}" destId="{AAD9000C-3D98-4945-BC02-D203ACE84A96}" srcOrd="0" destOrd="0" presId="urn:microsoft.com/office/officeart/2005/8/layout/vList3#4"/>
    <dgm:cxn modelId="{63C0938D-A5D2-4509-99E7-BBECD4994F28}" type="presParOf" srcId="{AAD9000C-3D98-4945-BC02-D203ACE84A96}" destId="{0973E9B5-8362-4EF0-AB0E-72C39773317A}" srcOrd="0" destOrd="0" presId="urn:microsoft.com/office/officeart/2005/8/layout/vList3#4"/>
    <dgm:cxn modelId="{CF777AF1-3015-4DD8-A6B2-6D3521B5DA21}" type="presParOf" srcId="{AAD9000C-3D98-4945-BC02-D203ACE84A96}" destId="{32869F3A-616B-496F-ADCB-A89E4B1CE710}" srcOrd="1" destOrd="0" presId="urn:microsoft.com/office/officeart/2005/8/layout/vList3#4"/>
    <dgm:cxn modelId="{D269EFCC-0C41-4351-B4E9-CDA8D6F7FDB3}" type="presParOf" srcId="{EF20F636-BEA6-4072-BC8A-461E39B02C2F}" destId="{85DA40C7-8EC5-45DE-ACF4-F6D14D59CB51}" srcOrd="1" destOrd="0" presId="urn:microsoft.com/office/officeart/2005/8/layout/vList3#4"/>
    <dgm:cxn modelId="{39136532-9119-4E97-A415-87474940DAFA}" type="presParOf" srcId="{EF20F636-BEA6-4072-BC8A-461E39B02C2F}" destId="{73F0DCE8-38C4-488A-A165-193F862FD68B}" srcOrd="2" destOrd="0" presId="urn:microsoft.com/office/officeart/2005/8/layout/vList3#4"/>
    <dgm:cxn modelId="{A5961439-61DD-47C7-A7F9-7646E355AD90}" type="presParOf" srcId="{73F0DCE8-38C4-488A-A165-193F862FD68B}" destId="{C58FD896-A564-4DDC-B9CF-CF7E83EF8E51}" srcOrd="0" destOrd="0" presId="urn:microsoft.com/office/officeart/2005/8/layout/vList3#4"/>
    <dgm:cxn modelId="{283C5E34-0961-4389-8F26-A29488EFA632}" type="presParOf" srcId="{73F0DCE8-38C4-488A-A165-193F862FD68B}" destId="{58CBFB4E-8204-44A6-9EE2-BE756E33FD74}" srcOrd="1" destOrd="0" presId="urn:microsoft.com/office/officeart/2005/8/layout/vList3#4"/>
    <dgm:cxn modelId="{C98DD7B9-6595-4CAF-95E0-FDE264702560}" type="presParOf" srcId="{EF20F636-BEA6-4072-BC8A-461E39B02C2F}" destId="{EE80C4F7-4D5C-4F34-BA35-5F1010B3C1E9}" srcOrd="3" destOrd="0" presId="urn:microsoft.com/office/officeart/2005/8/layout/vList3#4"/>
    <dgm:cxn modelId="{D01AFB03-5C21-4B89-8689-E32A4E69B0F3}" type="presParOf" srcId="{EF20F636-BEA6-4072-BC8A-461E39B02C2F}" destId="{C0C03FBF-7AB7-494E-8899-06585096B070}" srcOrd="4" destOrd="0" presId="urn:microsoft.com/office/officeart/2005/8/layout/vList3#4"/>
    <dgm:cxn modelId="{7CEC4090-9749-45C0-9EBF-DD1F9E854816}" type="presParOf" srcId="{C0C03FBF-7AB7-494E-8899-06585096B070}" destId="{DAF864A8-9BA5-4654-A696-B2C9BF6E7D78}" srcOrd="0" destOrd="0" presId="urn:microsoft.com/office/officeart/2005/8/layout/vList3#4"/>
    <dgm:cxn modelId="{94D2E06E-8AC7-4F19-964A-AF42184938C1}" type="presParOf" srcId="{C0C03FBF-7AB7-494E-8899-06585096B070}" destId="{F6A3358A-B17D-4D84-B021-1112CE00ACBC}" srcOrd="1" destOrd="0" presId="urn:microsoft.com/office/officeart/2005/8/layout/vList3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69F3A-616B-496F-ADCB-A89E4B1CE710}">
      <dsp:nvSpPr>
        <dsp:cNvPr id="0" name=""/>
        <dsp:cNvSpPr/>
      </dsp:nvSpPr>
      <dsp:spPr>
        <a:xfrm rot="10800000">
          <a:off x="1922781" y="1067"/>
          <a:ext cx="6366880" cy="127637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kern="12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067"/>
        <a:ext cx="6047787" cy="1276372"/>
      </dsp:txXfrm>
    </dsp:sp>
    <dsp:sp modelId="{0973E9B5-8362-4EF0-AB0E-72C39773317A}">
      <dsp:nvSpPr>
        <dsp:cNvPr id="0" name=""/>
        <dsp:cNvSpPr/>
      </dsp:nvSpPr>
      <dsp:spPr>
        <a:xfrm>
          <a:off x="1284594" y="1067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BFB4E-8204-44A6-9EE2-BE756E33FD74}">
      <dsp:nvSpPr>
        <dsp:cNvPr id="0" name=""/>
        <dsp:cNvSpPr/>
      </dsp:nvSpPr>
      <dsp:spPr>
        <a:xfrm rot="10800000">
          <a:off x="1922781" y="1658446"/>
          <a:ext cx="6366880" cy="1276372"/>
        </a:xfrm>
        <a:prstGeom prst="homePlat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kern="1200" dirty="0" err="1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kern="12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658446"/>
        <a:ext cx="6047787" cy="1276372"/>
      </dsp:txXfrm>
    </dsp:sp>
    <dsp:sp modelId="{C58FD896-A564-4DDC-B9CF-CF7E83EF8E51}">
      <dsp:nvSpPr>
        <dsp:cNvPr id="0" name=""/>
        <dsp:cNvSpPr/>
      </dsp:nvSpPr>
      <dsp:spPr>
        <a:xfrm>
          <a:off x="1389525" y="1643462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358A-B17D-4D84-B021-1112CE00ACBC}">
      <dsp:nvSpPr>
        <dsp:cNvPr id="0" name=""/>
        <dsp:cNvSpPr/>
      </dsp:nvSpPr>
      <dsp:spPr>
        <a:xfrm rot="10800000">
          <a:off x="1922781" y="3315826"/>
          <a:ext cx="6366880" cy="1276372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kern="1200" dirty="0" smtClean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3315826"/>
        <a:ext cx="6047787" cy="1276372"/>
      </dsp:txXfrm>
    </dsp:sp>
    <dsp:sp modelId="{DAF864A8-9BA5-4654-A696-B2C9BF6E7D78}">
      <dsp:nvSpPr>
        <dsp:cNvPr id="0" name=""/>
        <dsp:cNvSpPr/>
      </dsp:nvSpPr>
      <dsp:spPr>
        <a:xfrm>
          <a:off x="1284594" y="3315826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69F3A-616B-496F-ADCB-A89E4B1CE710}">
      <dsp:nvSpPr>
        <dsp:cNvPr id="0" name=""/>
        <dsp:cNvSpPr/>
      </dsp:nvSpPr>
      <dsp:spPr>
        <a:xfrm rot="10800000">
          <a:off x="1922781" y="1067"/>
          <a:ext cx="6366880" cy="127637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kern="12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067"/>
        <a:ext cx="6047787" cy="1276372"/>
      </dsp:txXfrm>
    </dsp:sp>
    <dsp:sp modelId="{0973E9B5-8362-4EF0-AB0E-72C39773317A}">
      <dsp:nvSpPr>
        <dsp:cNvPr id="0" name=""/>
        <dsp:cNvSpPr/>
      </dsp:nvSpPr>
      <dsp:spPr>
        <a:xfrm>
          <a:off x="1284594" y="1067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BFB4E-8204-44A6-9EE2-BE756E33FD74}">
      <dsp:nvSpPr>
        <dsp:cNvPr id="0" name=""/>
        <dsp:cNvSpPr/>
      </dsp:nvSpPr>
      <dsp:spPr>
        <a:xfrm rot="10800000">
          <a:off x="1922781" y="1658446"/>
          <a:ext cx="6366880" cy="1276372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kern="1200" dirty="0" err="1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kern="12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658446"/>
        <a:ext cx="6047787" cy="1276372"/>
      </dsp:txXfrm>
    </dsp:sp>
    <dsp:sp modelId="{C58FD896-A564-4DDC-B9CF-CF7E83EF8E51}">
      <dsp:nvSpPr>
        <dsp:cNvPr id="0" name=""/>
        <dsp:cNvSpPr/>
      </dsp:nvSpPr>
      <dsp:spPr>
        <a:xfrm>
          <a:off x="1389525" y="1643462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358A-B17D-4D84-B021-1112CE00ACBC}">
      <dsp:nvSpPr>
        <dsp:cNvPr id="0" name=""/>
        <dsp:cNvSpPr/>
      </dsp:nvSpPr>
      <dsp:spPr>
        <a:xfrm rot="10800000">
          <a:off x="1922781" y="3315826"/>
          <a:ext cx="6366880" cy="1276372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kern="1200" dirty="0" smtClean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3315826"/>
        <a:ext cx="6047787" cy="1276372"/>
      </dsp:txXfrm>
    </dsp:sp>
    <dsp:sp modelId="{DAF864A8-9BA5-4654-A696-B2C9BF6E7D78}">
      <dsp:nvSpPr>
        <dsp:cNvPr id="0" name=""/>
        <dsp:cNvSpPr/>
      </dsp:nvSpPr>
      <dsp:spPr>
        <a:xfrm>
          <a:off x="1284594" y="3315826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69F3A-616B-496F-ADCB-A89E4B1CE710}">
      <dsp:nvSpPr>
        <dsp:cNvPr id="0" name=""/>
        <dsp:cNvSpPr/>
      </dsp:nvSpPr>
      <dsp:spPr>
        <a:xfrm rot="10800000">
          <a:off x="1922781" y="1067"/>
          <a:ext cx="6366880" cy="1276372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kern="12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067"/>
        <a:ext cx="6047787" cy="1276372"/>
      </dsp:txXfrm>
    </dsp:sp>
    <dsp:sp modelId="{0973E9B5-8362-4EF0-AB0E-72C39773317A}">
      <dsp:nvSpPr>
        <dsp:cNvPr id="0" name=""/>
        <dsp:cNvSpPr/>
      </dsp:nvSpPr>
      <dsp:spPr>
        <a:xfrm>
          <a:off x="1284594" y="1067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BFB4E-8204-44A6-9EE2-BE756E33FD74}">
      <dsp:nvSpPr>
        <dsp:cNvPr id="0" name=""/>
        <dsp:cNvSpPr/>
      </dsp:nvSpPr>
      <dsp:spPr>
        <a:xfrm rot="10800000">
          <a:off x="1922781" y="1658446"/>
          <a:ext cx="6366880" cy="1276372"/>
        </a:xfrm>
        <a:prstGeom prst="homePlat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kern="1200" dirty="0" err="1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kern="1200" dirty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658446"/>
        <a:ext cx="6047787" cy="1276372"/>
      </dsp:txXfrm>
    </dsp:sp>
    <dsp:sp modelId="{C58FD896-A564-4DDC-B9CF-CF7E83EF8E51}">
      <dsp:nvSpPr>
        <dsp:cNvPr id="0" name=""/>
        <dsp:cNvSpPr/>
      </dsp:nvSpPr>
      <dsp:spPr>
        <a:xfrm>
          <a:off x="1389525" y="1643462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358A-B17D-4D84-B021-1112CE00ACBC}">
      <dsp:nvSpPr>
        <dsp:cNvPr id="0" name=""/>
        <dsp:cNvSpPr/>
      </dsp:nvSpPr>
      <dsp:spPr>
        <a:xfrm rot="10800000">
          <a:off x="1922781" y="3315826"/>
          <a:ext cx="6366880" cy="1276372"/>
        </a:xfrm>
        <a:prstGeom prst="homePlat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kern="1200" dirty="0" smtClean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3315826"/>
        <a:ext cx="6047787" cy="1276372"/>
      </dsp:txXfrm>
    </dsp:sp>
    <dsp:sp modelId="{DAF864A8-9BA5-4654-A696-B2C9BF6E7D78}">
      <dsp:nvSpPr>
        <dsp:cNvPr id="0" name=""/>
        <dsp:cNvSpPr/>
      </dsp:nvSpPr>
      <dsp:spPr>
        <a:xfrm>
          <a:off x="1284594" y="3315826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69F3A-616B-496F-ADCB-A89E4B1CE710}">
      <dsp:nvSpPr>
        <dsp:cNvPr id="0" name=""/>
        <dsp:cNvSpPr/>
      </dsp:nvSpPr>
      <dsp:spPr>
        <a:xfrm rot="10800000">
          <a:off x="1922781" y="1067"/>
          <a:ext cx="6366880" cy="1276372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B</a:t>
          </a: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组第一次作业的情况</a:t>
          </a:r>
          <a:endParaRPr lang="zh-CN" altLang="en-US" sz="2400" kern="12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067"/>
        <a:ext cx="6047787" cy="1276372"/>
      </dsp:txXfrm>
    </dsp:sp>
    <dsp:sp modelId="{0973E9B5-8362-4EF0-AB0E-72C39773317A}">
      <dsp:nvSpPr>
        <dsp:cNvPr id="0" name=""/>
        <dsp:cNvSpPr/>
      </dsp:nvSpPr>
      <dsp:spPr>
        <a:xfrm>
          <a:off x="1284594" y="1067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BFB4E-8204-44A6-9EE2-BE756E33FD74}">
      <dsp:nvSpPr>
        <dsp:cNvPr id="0" name=""/>
        <dsp:cNvSpPr/>
      </dsp:nvSpPr>
      <dsp:spPr>
        <a:xfrm rot="10800000">
          <a:off x="1922781" y="1658446"/>
          <a:ext cx="6366880" cy="1276372"/>
        </a:xfrm>
        <a:prstGeom prst="homePlat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另一个实用的深度学习框架：</a:t>
          </a:r>
          <a:r>
            <a:rPr lang="en-US" altLang="zh-CN" sz="2400" kern="1200" dirty="0" err="1" smtClean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Caffe</a:t>
          </a:r>
          <a:endParaRPr lang="en-US" altLang="zh-CN" sz="2400" kern="1200" dirty="0">
            <a:solidFill>
              <a:schemeClr val="bg2">
                <a:lumMod val="75000"/>
              </a:schemeClr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1658446"/>
        <a:ext cx="6047787" cy="1276372"/>
      </dsp:txXfrm>
    </dsp:sp>
    <dsp:sp modelId="{C58FD896-A564-4DDC-B9CF-CF7E83EF8E51}">
      <dsp:nvSpPr>
        <dsp:cNvPr id="0" name=""/>
        <dsp:cNvSpPr/>
      </dsp:nvSpPr>
      <dsp:spPr>
        <a:xfrm>
          <a:off x="1389525" y="1643462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3358A-B17D-4D84-B021-1112CE00ACBC}">
      <dsp:nvSpPr>
        <dsp:cNvPr id="0" name=""/>
        <dsp:cNvSpPr/>
      </dsp:nvSpPr>
      <dsp:spPr>
        <a:xfrm rot="10800000">
          <a:off x="1922781" y="3315826"/>
          <a:ext cx="6366880" cy="1276372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84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rPr>
            <a:t>老学长的一点点点经验</a:t>
          </a:r>
          <a:endParaRPr lang="en-US" altLang="zh-CN" sz="2400" kern="1200" dirty="0" smtClean="0">
            <a:solidFill>
              <a:schemeClr val="tx1"/>
            </a:solidFill>
            <a:latin typeface="Adobe 黑体 Std R" panose="020B0400000000000000" pitchFamily="34" charset="-122"/>
            <a:ea typeface="Adobe 黑体 Std R" panose="020B0400000000000000" pitchFamily="34" charset="-122"/>
          </a:endParaRPr>
        </a:p>
      </dsp:txBody>
      <dsp:txXfrm rot="10800000">
        <a:off x="2241874" y="3315826"/>
        <a:ext cx="6047787" cy="1276372"/>
      </dsp:txXfrm>
    </dsp:sp>
    <dsp:sp modelId="{DAF864A8-9BA5-4654-A696-B2C9BF6E7D78}">
      <dsp:nvSpPr>
        <dsp:cNvPr id="0" name=""/>
        <dsp:cNvSpPr/>
      </dsp:nvSpPr>
      <dsp:spPr>
        <a:xfrm>
          <a:off x="1284594" y="3315826"/>
          <a:ext cx="1276372" cy="127637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4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6CA3D6A-BA34-4B3B-AB53-25243FAD58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E8C471-452F-4F56-8320-62301C1BF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DC28-E6A3-458B-85A5-2521B3214732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DF2450-CE5E-4FA5-82A6-2CC8546502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212EF-21A7-486E-B897-BAB209768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B5515-0D6E-448B-8D91-6BB249119A9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88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D17BC-9BC3-4BD0-854A-24FE77193B20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E6A6A-9254-4023-8292-2DA3169606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0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amda.nju.edu.cn/weixs/book/CNN_book.html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openclassroom.stanford.edu/MainFolder/CoursePage.php?course=MachineLearning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1aoXingyu/code-of-learn-deep-learning-with-pytorch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3A6B6-EB2D-40B4-804D-0DEBF837A4C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36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8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9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39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33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在计算机科学，很难解释一个任务是容易还是难以模拟，因为在人看来，判断它是只鸟比判断照片在哪里拍容易多了。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6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67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4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9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我们知道深度学习其实是个迭代优化求解最优参数集合的过程，想要优化一个目标函数，需要函数、约束和优化方法。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27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5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29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28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39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首先是把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可执行程序添加进来，然后</a:t>
            </a:r>
            <a:r>
              <a:rPr lang="en-US" altLang="zh-CN" dirty="0" smtClean="0"/>
              <a:t>import 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，再把训练好的网络参数文件导进来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3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设定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使用的模式，可以是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，也可以是</a:t>
            </a:r>
            <a:r>
              <a:rPr lang="en-US" altLang="zh-CN" dirty="0" smtClean="0"/>
              <a:t>GPU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需要指定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的序号，默认是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；然后将学习到的网络参数和网络结构描述文件输入进</a:t>
            </a:r>
            <a:r>
              <a:rPr lang="en-US" altLang="zh-CN" dirty="0" err="1" smtClean="0"/>
              <a:t>caffe.Net</a:t>
            </a:r>
            <a:r>
              <a:rPr lang="zh-CN" altLang="en-US" dirty="0" smtClean="0"/>
              <a:t>函数，至此，一个训练好的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网络部署完毕。</a:t>
            </a:r>
            <a:endParaRPr lang="en-US" altLang="zh-CN" dirty="0" smtClean="0"/>
          </a:p>
          <a:p>
            <a:r>
              <a:rPr lang="zh-CN" altLang="en-US" dirty="0" smtClean="0"/>
              <a:t>然后我们从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上找一张图片，把它处理成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的格式。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51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设置好输入的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的格式之后，我们将这张猫的图像输入进来，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一下。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195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赋值之后，我们使用</a:t>
            </a:r>
            <a:r>
              <a:rPr lang="en-US" altLang="zh-CN" dirty="0" err="1" smtClean="0"/>
              <a:t>net.forward</a:t>
            </a:r>
            <a:r>
              <a:rPr lang="zh-CN" altLang="en-US" dirty="0" smtClean="0"/>
              <a:t>使网络前向传播一次，得到一个网络的输出，可以看到预测的结果是第</a:t>
            </a:r>
            <a:r>
              <a:rPr lang="en-US" altLang="zh-CN" dirty="0" smtClean="0"/>
              <a:t>281</a:t>
            </a:r>
            <a:r>
              <a:rPr lang="zh-CN" altLang="en-US" dirty="0" smtClean="0"/>
              <a:t>类，然后我们在一个类别名和类别序号的文件中找到对应，就可以得到最后的训练结果了。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7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888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58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43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都很好用，可千万别钻进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的坑里啦。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3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22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31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86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01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CNN</a:t>
            </a:r>
            <a:r>
              <a:rPr lang="zh-CN" altLang="en-US" dirty="0" smtClean="0">
                <a:hlinkClick r:id="rId3"/>
              </a:rPr>
              <a:t>实践：</a:t>
            </a:r>
            <a:r>
              <a:rPr lang="en-US" altLang="zh-CN" dirty="0" smtClean="0">
                <a:hlinkClick r:id="rId3"/>
              </a:rPr>
              <a:t>http://lamda.nju.edu.cn/weixs/book/CNN_book.html</a:t>
            </a:r>
            <a:endParaRPr lang="en-US" altLang="zh-CN" dirty="0" smtClean="0"/>
          </a:p>
          <a:p>
            <a:r>
              <a:rPr lang="zh-CN" altLang="en-US" dirty="0" smtClean="0"/>
              <a:t>西瓜书：淘宝</a:t>
            </a:r>
            <a:endParaRPr lang="en-US" altLang="zh-CN" dirty="0" smtClean="0"/>
          </a:p>
          <a:p>
            <a:r>
              <a:rPr lang="en-US" altLang="zh-CN" dirty="0" err="1" smtClean="0"/>
              <a:t>AndrewNg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4"/>
              </a:rPr>
              <a:t>http://openclassroom.stanford.edu/MainFolder/CoursePage.php?course=MachineLearning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48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https://github.com/L1aoXingyu/code-of-learn-deep-learning-with-pytorch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7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41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10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1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31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3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E6A6A-9254-4023-8292-2DA31696069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92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798" indent="0" algn="ctr">
              <a:buNone/>
              <a:defRPr sz="1600"/>
            </a:lvl5pPr>
            <a:lvl6pPr marL="2285998" indent="0" algn="ctr">
              <a:buNone/>
              <a:defRPr sz="1600"/>
            </a:lvl6pPr>
            <a:lvl7pPr marL="2743197" indent="0" algn="ctr">
              <a:buNone/>
              <a:defRPr sz="1600"/>
            </a:lvl7pPr>
            <a:lvl8pPr marL="3200397" indent="0" algn="ctr">
              <a:buNone/>
              <a:defRPr sz="1600"/>
            </a:lvl8pPr>
            <a:lvl9pPr marL="3657597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49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7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21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28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3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9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7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651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7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7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7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052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71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69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399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7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939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8" indent="0">
              <a:buNone/>
              <a:defRPr sz="2000"/>
            </a:lvl6pPr>
            <a:lvl7pPr marL="2743197" indent="0">
              <a:buNone/>
              <a:defRPr sz="2000"/>
            </a:lvl7pPr>
            <a:lvl8pPr marL="3200397" indent="0">
              <a:buNone/>
              <a:defRPr sz="2000"/>
            </a:lvl8pPr>
            <a:lvl9pPr marL="3657597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399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7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4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" y="0"/>
            <a:ext cx="1219067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BE938-F391-4E5B-A287-FB6E238A4D7B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1B0D1-57B4-462B-A247-61356A9B51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685" r:id="rId13"/>
  </p:sldLayoutIdLst>
  <p:txStyles>
    <p:titleStyle>
      <a:lvl1pPr algn="ctr" defTabSz="914399" rtl="0" eaLnBrk="1" latinLnBrk="0" hangingPunct="1">
        <a:lnSpc>
          <a:spcPct val="90000"/>
        </a:lnSpc>
        <a:spcBef>
          <a:spcPct val="0"/>
        </a:spcBef>
        <a:buNone/>
        <a:defRPr sz="38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9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9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8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8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8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7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7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4" y="0"/>
            <a:ext cx="10446615" cy="5876564"/>
          </a:xfrm>
          <a:prstGeom prst="rect">
            <a:avLst/>
          </a:prstGeom>
        </p:spPr>
      </p:pic>
      <p:sp>
        <p:nvSpPr>
          <p:cNvPr id="142" name="文本框 141"/>
          <p:cNvSpPr txBox="1"/>
          <p:nvPr/>
        </p:nvSpPr>
        <p:spPr>
          <a:xfrm>
            <a:off x="3806971" y="1968786"/>
            <a:ext cx="4943982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en-US" altLang="zh-CN" sz="4000" spc="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与深度学习</a:t>
            </a:r>
            <a:endParaRPr lang="en-US" altLang="zh-CN" sz="4000" spc="600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4000" dirty="0" smtClean="0"/>
              <a:t>习题课 </a:t>
            </a:r>
            <a:r>
              <a:rPr lang="en-US" altLang="zh-CN" sz="4000" dirty="0" smtClean="0"/>
              <a:t>&amp; </a:t>
            </a:r>
            <a:r>
              <a:rPr lang="zh-CN" altLang="en-US" sz="4000" dirty="0" smtClean="0"/>
              <a:t>答疑课</a:t>
            </a:r>
            <a:endParaRPr lang="zh-CN" altLang="en-US" sz="4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203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组第一次作业情况：主要扣分的点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739494" y="1329332"/>
            <a:ext cx="10854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迟</a:t>
            </a:r>
            <a:r>
              <a:rPr lang="zh-CN" altLang="en-US" dirty="0" smtClean="0"/>
              <a:t>交：最迟的同学迟了十天（</a:t>
            </a:r>
            <a:r>
              <a:rPr lang="en-US" altLang="zh-CN" dirty="0" smtClean="0"/>
              <a:t>-20</a:t>
            </a:r>
            <a:r>
              <a:rPr lang="zh-CN" altLang="en-US" dirty="0" smtClean="0"/>
              <a:t>分）；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实验</a:t>
            </a:r>
            <a:r>
              <a:rPr lang="zh-CN" altLang="en-US" dirty="0" smtClean="0"/>
              <a:t>报告：虽然没有严格的格式要求，但是基本内容还是要有的（功能介绍、代码阐述、心得体会等）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4" y="1975663"/>
            <a:ext cx="4522733" cy="478006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37" y="4365693"/>
            <a:ext cx="5067300" cy="2495550"/>
          </a:xfrm>
          <a:prstGeom prst="rect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37" y="1975663"/>
            <a:ext cx="5206076" cy="2312273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3923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332B9-9718-426D-BFDF-7DA0AC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7" y="254108"/>
            <a:ext cx="7886700" cy="994172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529414"/>
              </p:ext>
            </p:extLst>
          </p:nvPr>
        </p:nvGraphicFramePr>
        <p:xfrm>
          <a:off x="909447" y="1329070"/>
          <a:ext cx="9574256" cy="459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90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39738" y="507076"/>
            <a:ext cx="1847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History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622738" y="1284889"/>
            <a:ext cx="668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CAFFE: Convolutional Architecture for Fast Feature Embedding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8" y="1824643"/>
            <a:ext cx="2539682" cy="35555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595" y="5550619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作者贾扬清，博士毕业于</a:t>
            </a:r>
            <a:r>
              <a:rPr lang="en-US" altLang="zh-CN" dirty="0" smtClean="0"/>
              <a:t>UCB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目前在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任职。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98" y="1824643"/>
            <a:ext cx="7554900" cy="11283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451" y="4167240"/>
            <a:ext cx="8658487" cy="8883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36" y="5354210"/>
            <a:ext cx="8209866" cy="906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68736" y="3179872"/>
            <a:ext cx="8605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作为一个老牌的深度学习框架（</a:t>
            </a:r>
            <a:r>
              <a:rPr lang="en-US" altLang="zh-CN" dirty="0" smtClean="0"/>
              <a:t>13</a:t>
            </a:r>
            <a:r>
              <a:rPr lang="zh-CN" altLang="en-US" dirty="0" smtClean="0"/>
              <a:t>年底发布），拥有清晰、高效等特点，但是</a:t>
            </a:r>
            <a:endParaRPr lang="en-US" altLang="zh-CN" dirty="0" smtClean="0"/>
          </a:p>
          <a:p>
            <a:r>
              <a:rPr lang="zh-CN" altLang="en-US" dirty="0" smtClean="0"/>
              <a:t>由于其架构不够灵活、延展性不好，已逐渐被后起之秀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(15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Pytorch</a:t>
            </a:r>
            <a:endParaRPr lang="en-US" altLang="zh-CN" dirty="0" smtClean="0"/>
          </a:p>
          <a:p>
            <a:r>
              <a:rPr lang="en-US" altLang="zh-CN" dirty="0" smtClean="0"/>
              <a:t>(16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)</a:t>
            </a:r>
            <a:r>
              <a:rPr lang="zh-CN" altLang="en-US" dirty="0" smtClean="0"/>
              <a:t>超越。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07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62076" y="535412"/>
            <a:ext cx="243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Comparison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599090" y="1110205"/>
            <a:ext cx="668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CAFFE: Convolutional Architecture for Fast Feature Embedding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02" y="1654221"/>
            <a:ext cx="8710250" cy="50790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01808" y="18423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/>
              <a:t>Keras</a:t>
            </a:r>
            <a:r>
              <a:rPr lang="zh-CN" altLang="en-US" i="1" dirty="0" smtClean="0"/>
              <a:t>、</a:t>
            </a:r>
            <a:r>
              <a:rPr lang="en-US" altLang="zh-CN" i="1" dirty="0" err="1" smtClean="0"/>
              <a:t>Pytorch</a:t>
            </a:r>
            <a:r>
              <a:rPr lang="zh-CN" altLang="en-US" i="1" dirty="0" smtClean="0"/>
              <a:t>等未列出</a:t>
            </a:r>
            <a:endParaRPr lang="zh-CN" altLang="en-US" i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9201808" y="2404655"/>
            <a:ext cx="30828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Caffe</a:t>
            </a:r>
            <a:r>
              <a:rPr lang="zh-CN" altLang="en-US" b="1" dirty="0" smtClean="0"/>
              <a:t>的优点：</a:t>
            </a:r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，专精于图像处理</a:t>
            </a:r>
            <a:endParaRPr lang="en-US" altLang="zh-CN" b="1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，基于层级结构，清晰</a:t>
            </a:r>
            <a:endParaRPr lang="en-US" altLang="zh-CN" b="1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，基于</a:t>
            </a:r>
            <a:r>
              <a:rPr lang="en-US" altLang="zh-CN" b="1" dirty="0" smtClean="0"/>
              <a:t>CUDA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C++</a:t>
            </a:r>
            <a:r>
              <a:rPr lang="zh-CN" altLang="en-US" b="1" dirty="0" smtClean="0"/>
              <a:t>，高效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 err="1" smtClean="0"/>
              <a:t>Caffe</a:t>
            </a:r>
            <a:r>
              <a:rPr lang="zh-CN" altLang="en-US" b="1" dirty="0" smtClean="0"/>
              <a:t>的缺点：</a:t>
            </a:r>
            <a:endParaRPr lang="en-US" altLang="zh-CN" b="1" dirty="0" smtClean="0"/>
          </a:p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，架构不够灵活，只适用于</a:t>
            </a:r>
            <a:endParaRPr lang="en-US" altLang="zh-CN" b="1" dirty="0" smtClean="0"/>
          </a:p>
          <a:p>
            <a:r>
              <a:rPr lang="en-US" altLang="zh-CN" b="1" dirty="0" smtClean="0"/>
              <a:t>CNN</a:t>
            </a:r>
            <a:r>
              <a:rPr lang="zh-CN" altLang="en-US" b="1" dirty="0" smtClean="0"/>
              <a:t>，无法支持递归网络和</a:t>
            </a:r>
            <a:endParaRPr lang="en-US" altLang="zh-CN" b="1" dirty="0" smtClean="0"/>
          </a:p>
          <a:p>
            <a:r>
              <a:rPr lang="zh-CN" altLang="en-US" b="1" dirty="0" smtClean="0"/>
              <a:t>语言模型</a:t>
            </a:r>
            <a:endParaRPr lang="en-US" altLang="zh-CN" b="1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，拓展性很差，新的网络层</a:t>
            </a:r>
            <a:endParaRPr lang="en-US" altLang="zh-CN" b="1" dirty="0" smtClean="0"/>
          </a:p>
          <a:p>
            <a:r>
              <a:rPr lang="zh-CN" altLang="en-US" b="1" dirty="0" smtClean="0"/>
              <a:t>需要自己实现</a:t>
            </a:r>
            <a:r>
              <a:rPr lang="en-US" altLang="zh-CN" b="1" dirty="0" smtClean="0"/>
              <a:t>C++</a:t>
            </a:r>
            <a:r>
              <a:rPr lang="zh-CN" altLang="en-US" b="1" dirty="0" smtClean="0"/>
              <a:t>代码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232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88000" y="421744"/>
            <a:ext cx="5125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：从一个段子讲起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9" y="935522"/>
            <a:ext cx="7552326" cy="57648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518" y="935522"/>
            <a:ext cx="4496674" cy="56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692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：怎么判断图中的动物是不是鸟？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46841" y="1316421"/>
            <a:ext cx="653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明确任务：</a:t>
            </a:r>
            <a:endParaRPr lang="en-US" altLang="zh-CN" dirty="0" smtClean="0"/>
          </a:p>
          <a:p>
            <a:r>
              <a:rPr lang="zh-CN" altLang="en-US" dirty="0" smtClean="0"/>
              <a:t>输入一张图片，给出“</a:t>
            </a:r>
            <a:r>
              <a:rPr lang="en-US" altLang="zh-CN" dirty="0" smtClean="0"/>
              <a:t>yes</a:t>
            </a:r>
            <a:r>
              <a:rPr lang="zh-CN" altLang="en-US" dirty="0" smtClean="0"/>
              <a:t>”或者“</a:t>
            </a:r>
            <a:r>
              <a:rPr lang="en-US" altLang="zh-CN" dirty="0" smtClean="0"/>
              <a:t>no</a:t>
            </a:r>
            <a:r>
              <a:rPr lang="zh-CN" altLang="en-US" dirty="0" smtClean="0"/>
              <a:t>”判断图中是否有鸟类。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3" y="1998204"/>
            <a:ext cx="2711669" cy="23158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44318" y="3945815"/>
            <a:ext cx="2639890" cy="5232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Bird or not APP</a:t>
            </a:r>
            <a:endParaRPr lang="zh-CN" altLang="en-US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3" y="4469035"/>
            <a:ext cx="2711669" cy="2180664"/>
          </a:xfrm>
          <a:prstGeom prst="rect">
            <a:avLst/>
          </a:prstGeom>
        </p:spPr>
      </p:pic>
      <p:cxnSp>
        <p:nvCxnSpPr>
          <p:cNvPr id="13" name="肘形连接符 12"/>
          <p:cNvCxnSpPr>
            <a:stCxn id="5" idx="3"/>
          </p:cNvCxnSpPr>
          <p:nvPr/>
        </p:nvCxnSpPr>
        <p:spPr>
          <a:xfrm>
            <a:off x="3304632" y="3156120"/>
            <a:ext cx="939686" cy="885317"/>
          </a:xfrm>
          <a:prstGeom prst="bent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1" idx="3"/>
          </p:cNvCxnSpPr>
          <p:nvPr/>
        </p:nvCxnSpPr>
        <p:spPr>
          <a:xfrm flipV="1">
            <a:off x="3304632" y="4349488"/>
            <a:ext cx="469843" cy="1209879"/>
          </a:xfrm>
          <a:prstGeom prst="bentConnector2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884208" y="4041437"/>
            <a:ext cx="79505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679267" y="3856771"/>
            <a:ext cx="26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Yes! It’s definitely a bird!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884208" y="4314036"/>
            <a:ext cx="795059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679267" y="4129370"/>
            <a:ext cx="223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Nope, it’s not a bird!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3774475" y="4349488"/>
            <a:ext cx="46984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538749" y="4864460"/>
            <a:ext cx="7471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怎么实现这个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，我们人类如何判断鸟类？羽毛、喙、翅膀、爪子等等</a:t>
            </a:r>
            <a:r>
              <a:rPr lang="zh-CN" altLang="en-US" b="1" dirty="0" smtClean="0"/>
              <a:t>特征</a:t>
            </a:r>
            <a:r>
              <a:rPr lang="en-US" altLang="zh-CN" b="1" dirty="0" smtClean="0"/>
              <a:t>(feature)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，提取图片中的特征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设定判断条件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分类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，特征提取哪家强？ </a:t>
            </a:r>
            <a:r>
              <a:rPr lang="en-US" altLang="zh-CN" dirty="0" smtClean="0"/>
              <a:t>CNN</a:t>
            </a:r>
            <a:r>
              <a:rPr lang="zh-CN" altLang="en-US" dirty="0" smtClean="0"/>
              <a:t>鸭！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4538749" y="2540670"/>
            <a:ext cx="5130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APP </a:t>
            </a:r>
            <a:r>
              <a:rPr lang="zh-CN" altLang="en-US" dirty="0" smtClean="0"/>
              <a:t>输入：一个</a:t>
            </a:r>
            <a:r>
              <a:rPr lang="en-US" altLang="zh-CN" dirty="0" smtClean="0"/>
              <a:t>H*W*C</a:t>
            </a:r>
            <a:r>
              <a:rPr lang="zh-CN" altLang="en-US" dirty="0" smtClean="0"/>
              <a:t>的矩阵（代表输入图像）</a:t>
            </a:r>
            <a:endParaRPr lang="en-US" altLang="zh-CN" dirty="0" smtClean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输出：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</a:t>
            </a:r>
            <a:r>
              <a:rPr lang="en-US" altLang="zh-CN" dirty="0"/>
              <a:t>no</a:t>
            </a:r>
            <a:r>
              <a:rPr lang="zh-CN" altLang="en-US" dirty="0" smtClean="0"/>
              <a:t>）或者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yes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49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692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：怎么判断图中的动物是不是鸟？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46841" y="1130533"/>
            <a:ext cx="11250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明确任务：</a:t>
            </a:r>
            <a:endParaRPr lang="en-US" altLang="zh-CN" dirty="0" smtClean="0"/>
          </a:p>
          <a:p>
            <a:r>
              <a:rPr lang="zh-CN" altLang="en-US" dirty="0" smtClean="0"/>
              <a:t>输入一张图片，给出“</a:t>
            </a:r>
            <a:r>
              <a:rPr lang="en-US" altLang="zh-CN" dirty="0" smtClean="0"/>
              <a:t>yes</a:t>
            </a:r>
            <a:r>
              <a:rPr lang="zh-CN" altLang="en-US" dirty="0" smtClean="0"/>
              <a:t>”或者“</a:t>
            </a:r>
            <a:r>
              <a:rPr lang="en-US" altLang="zh-CN" dirty="0" smtClean="0"/>
              <a:t>no</a:t>
            </a:r>
            <a:r>
              <a:rPr lang="zh-CN" altLang="en-US" dirty="0" smtClean="0"/>
              <a:t>”判断图中是否有鸟类。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特征提取</a:t>
            </a:r>
            <a:r>
              <a:rPr lang="en-US" altLang="zh-CN" dirty="0" smtClean="0"/>
              <a:t>(feature extraction)</a:t>
            </a:r>
            <a:r>
              <a:rPr lang="zh-CN" altLang="en-US" dirty="0" smtClean="0"/>
              <a:t>：使用卷积层来提取特征；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特征使用：全</a:t>
            </a:r>
            <a:r>
              <a:rPr lang="zh-CN" altLang="en-US" dirty="0"/>
              <a:t>连接层、二值化分类</a:t>
            </a:r>
            <a:r>
              <a:rPr lang="zh-CN" altLang="en-US" dirty="0" smtClean="0"/>
              <a:t>层将特征转化为判断； （卷积层和全连接层都是有可以优化的参数的）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" y="2330862"/>
            <a:ext cx="10743885" cy="35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670560" y="1295400"/>
            <a:ext cx="603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 smtClean="0"/>
              <a:t>Caffe</a:t>
            </a:r>
            <a:r>
              <a:rPr lang="zh-CN" altLang="en-US" b="1" i="1" dirty="0" smtClean="0"/>
              <a:t>的网络层级结构逻辑（与</a:t>
            </a:r>
            <a:r>
              <a:rPr lang="en-US" altLang="zh-CN" b="1" i="1" dirty="0" smtClean="0"/>
              <a:t>OSI</a:t>
            </a:r>
            <a:r>
              <a:rPr lang="zh-CN" altLang="en-US" b="1" i="1" dirty="0"/>
              <a:t>七</a:t>
            </a:r>
            <a:r>
              <a:rPr lang="zh-CN" altLang="en-US" b="1" i="1" dirty="0" smtClean="0"/>
              <a:t>层协议模型类比）：</a:t>
            </a:r>
            <a:endParaRPr lang="zh-CN" altLang="en-US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0" y="829607"/>
            <a:ext cx="4181303" cy="592550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41201" y="1897393"/>
            <a:ext cx="2011680" cy="4629883"/>
            <a:chOff x="1916084" y="1970422"/>
            <a:chExt cx="2011680" cy="4629883"/>
          </a:xfrm>
        </p:grpSpPr>
        <p:sp>
          <p:nvSpPr>
            <p:cNvPr id="10" name="六边形 9"/>
            <p:cNvSpPr/>
            <p:nvPr/>
          </p:nvSpPr>
          <p:spPr>
            <a:xfrm>
              <a:off x="2410691" y="6084916"/>
              <a:ext cx="1005840" cy="515389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Input</a:t>
              </a:r>
              <a:endParaRPr lang="zh-CN" altLang="en-US" dirty="0"/>
            </a:p>
          </p:txBody>
        </p:sp>
        <p:sp>
          <p:nvSpPr>
            <p:cNvPr id="11" name="上箭头 10"/>
            <p:cNvSpPr/>
            <p:nvPr/>
          </p:nvSpPr>
          <p:spPr>
            <a:xfrm>
              <a:off x="2810832" y="5619404"/>
              <a:ext cx="206203" cy="39069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16084" y="5054139"/>
              <a:ext cx="2011680" cy="5070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Convolution Layer</a:t>
              </a:r>
              <a:endParaRPr lang="zh-CN" altLang="en-US" dirty="0"/>
            </a:p>
          </p:txBody>
        </p:sp>
        <p:sp>
          <p:nvSpPr>
            <p:cNvPr id="13" name="六边形 12"/>
            <p:cNvSpPr/>
            <p:nvPr/>
          </p:nvSpPr>
          <p:spPr>
            <a:xfrm>
              <a:off x="1959206" y="3998424"/>
              <a:ext cx="1908810" cy="515389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Feature Map1</a:t>
              </a:r>
              <a:endParaRPr lang="zh-CN" altLang="en-US" dirty="0"/>
            </a:p>
          </p:txBody>
        </p:sp>
        <p:sp>
          <p:nvSpPr>
            <p:cNvPr id="14" name="上箭头 13"/>
            <p:cNvSpPr/>
            <p:nvPr/>
          </p:nvSpPr>
          <p:spPr>
            <a:xfrm>
              <a:off x="2818822" y="4588627"/>
              <a:ext cx="206203" cy="39069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上箭头 14"/>
            <p:cNvSpPr/>
            <p:nvPr/>
          </p:nvSpPr>
          <p:spPr>
            <a:xfrm>
              <a:off x="2810832" y="3562006"/>
              <a:ext cx="206203" cy="39069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916084" y="2996741"/>
              <a:ext cx="2011680" cy="5070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Nonlinear Layer</a:t>
              </a:r>
              <a:endParaRPr lang="zh-CN" altLang="en-US" dirty="0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1950372" y="1970422"/>
              <a:ext cx="1943101" cy="515389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Feature Map2</a:t>
              </a:r>
              <a:endParaRPr lang="zh-CN" altLang="en-US" dirty="0"/>
            </a:p>
          </p:txBody>
        </p:sp>
        <p:sp>
          <p:nvSpPr>
            <p:cNvPr id="18" name="上箭头 17"/>
            <p:cNvSpPr/>
            <p:nvPr/>
          </p:nvSpPr>
          <p:spPr>
            <a:xfrm>
              <a:off x="2818822" y="2560625"/>
              <a:ext cx="206203" cy="39069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926964" y="6084915"/>
            <a:ext cx="28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Blob: </a:t>
            </a:r>
            <a:r>
              <a:rPr lang="zh-CN" altLang="en-US" dirty="0" smtClean="0"/>
              <a:t>层间传输的数据单元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0" idx="0"/>
          </p:cNvCxnSpPr>
          <p:nvPr/>
        </p:nvCxnSpPr>
        <p:spPr>
          <a:xfrm flipV="1">
            <a:off x="2341648" y="6269581"/>
            <a:ext cx="150041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26964" y="4786038"/>
            <a:ext cx="2852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Layer: </a:t>
            </a:r>
            <a:r>
              <a:rPr lang="zh-CN" altLang="en-US" dirty="0" smtClean="0"/>
              <a:t>网络层，负责处理输入的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，有些网络层的参数是可以学习的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12" idx="3"/>
          </p:cNvCxnSpPr>
          <p:nvPr/>
        </p:nvCxnSpPr>
        <p:spPr>
          <a:xfrm>
            <a:off x="2852881" y="5234649"/>
            <a:ext cx="989183" cy="130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8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7" y="2064024"/>
            <a:ext cx="2516040" cy="47191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5622" y="1283482"/>
            <a:ext cx="112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/>
              <a:t>使用</a:t>
            </a:r>
            <a:r>
              <a:rPr lang="en-US" altLang="zh-CN" b="1" i="1" dirty="0" err="1" smtClean="0"/>
              <a:t>Caffe</a:t>
            </a:r>
            <a:r>
              <a:rPr lang="zh-CN" altLang="en-US" b="1" i="1" dirty="0" smtClean="0"/>
              <a:t>命令行接口训练网络的几个要素：网络结构描述文件、优化器参数设置文件、训练与验证用的数据</a:t>
            </a:r>
            <a:endParaRPr lang="zh-CN" altLang="en-US" b="1" i="1" dirty="0"/>
          </a:p>
        </p:txBody>
      </p:sp>
      <p:sp>
        <p:nvSpPr>
          <p:cNvPr id="8" name="椭圆 7"/>
          <p:cNvSpPr/>
          <p:nvPr/>
        </p:nvSpPr>
        <p:spPr>
          <a:xfrm>
            <a:off x="26554" y="2064024"/>
            <a:ext cx="2566503" cy="1135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593057" y="2709949"/>
            <a:ext cx="1006354" cy="207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11" y="2256861"/>
            <a:ext cx="2291824" cy="43334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45622" y="1622550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 </a:t>
            </a:r>
            <a:r>
              <a:rPr lang="zh-CN" altLang="en-US" dirty="0" smtClean="0"/>
              <a:t>网络结构描述文件：给</a:t>
            </a:r>
            <a:r>
              <a:rPr lang="en-US" altLang="zh-CN" dirty="0" smtClean="0"/>
              <a:t>blobs</a:t>
            </a:r>
            <a:r>
              <a:rPr lang="zh-CN" altLang="en-US" dirty="0" smtClean="0"/>
              <a:t>命名、定义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的参数对输入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进行操作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292735" y="2256861"/>
            <a:ext cx="45448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name: </a:t>
            </a:r>
            <a:r>
              <a:rPr lang="zh-CN" altLang="en-US" dirty="0" smtClean="0"/>
              <a:t>该层的名字</a:t>
            </a:r>
            <a:endParaRPr lang="en-US" altLang="zh-CN" dirty="0" smtClean="0"/>
          </a:p>
          <a:p>
            <a:r>
              <a:rPr lang="en-US" altLang="zh-CN" dirty="0"/>
              <a:t>t</a:t>
            </a:r>
            <a:r>
              <a:rPr lang="en-US" altLang="zh-CN" dirty="0" smtClean="0"/>
              <a:t>ype</a:t>
            </a:r>
            <a:r>
              <a:rPr lang="zh-CN" altLang="en-US" dirty="0" smtClean="0"/>
              <a:t>：该层的类型（卷积层、池化层等等）</a:t>
            </a:r>
            <a:endParaRPr lang="en-US" altLang="zh-CN" dirty="0" smtClean="0"/>
          </a:p>
          <a:p>
            <a:r>
              <a:rPr lang="en-US" altLang="zh-CN" dirty="0" smtClean="0"/>
              <a:t>bottom</a:t>
            </a:r>
            <a:r>
              <a:rPr lang="zh-CN" altLang="en-US" dirty="0" smtClean="0"/>
              <a:t>：输入的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r>
              <a:rPr lang="en-US" altLang="zh-CN" dirty="0" smtClean="0"/>
              <a:t>top</a:t>
            </a:r>
            <a:r>
              <a:rPr lang="zh-CN" altLang="en-US" dirty="0" smtClean="0"/>
              <a:t>：输出的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r>
              <a:rPr lang="en-US" altLang="zh-CN" dirty="0" err="1" smtClean="0"/>
              <a:t>param</a:t>
            </a:r>
            <a:r>
              <a:rPr lang="zh-CN" altLang="en-US" dirty="0" smtClean="0"/>
              <a:t>：学习率参数</a:t>
            </a:r>
            <a:endParaRPr lang="en-US" altLang="zh-CN" dirty="0" smtClean="0"/>
          </a:p>
          <a:p>
            <a:r>
              <a:rPr lang="en-US" altLang="zh-CN" dirty="0" err="1" smtClean="0"/>
              <a:t>convolution_param</a:t>
            </a:r>
            <a:r>
              <a:rPr lang="zh-CN" altLang="en-US" dirty="0" smtClean="0"/>
              <a:t>：卷积层特有的参数们</a:t>
            </a:r>
            <a:endParaRPr lang="en-US" altLang="zh-CN" dirty="0" smtClean="0"/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输出的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数量；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卷积核大小；</a:t>
            </a:r>
            <a:endParaRPr lang="en-US" altLang="zh-CN" dirty="0" smtClean="0"/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卷积步长；</a:t>
            </a:r>
            <a:endParaRPr lang="en-US" altLang="zh-CN" dirty="0" smtClean="0"/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是否边缘填充；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初始化方式等等。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086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5622" y="1283482"/>
            <a:ext cx="107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/>
              <a:t>使用</a:t>
            </a:r>
            <a:r>
              <a:rPr lang="en-US" altLang="zh-CN" b="1" i="1" dirty="0" err="1" smtClean="0"/>
              <a:t>Caffe</a:t>
            </a:r>
            <a:r>
              <a:rPr lang="zh-CN" altLang="en-US" b="1" i="1" dirty="0" smtClean="0"/>
              <a:t>命令行接口</a:t>
            </a:r>
            <a:r>
              <a:rPr lang="zh-CN" altLang="en-US" b="1" i="1" dirty="0"/>
              <a:t>训练网络</a:t>
            </a:r>
            <a:r>
              <a:rPr lang="zh-CN" altLang="en-US" b="1" i="1" dirty="0" smtClean="0"/>
              <a:t>的几个要素：网络结构描述文件、优化器参数设置文件、训练与验证数据</a:t>
            </a:r>
            <a:endParaRPr lang="zh-CN" altLang="en-US" b="1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622" y="1622550"/>
            <a:ext cx="1114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2, </a:t>
            </a:r>
            <a:r>
              <a:rPr lang="zh-CN" altLang="en-US" dirty="0" smtClean="0"/>
              <a:t>优化器参数设置文件</a:t>
            </a:r>
            <a:r>
              <a:rPr lang="en-US" altLang="zh-CN" dirty="0" smtClean="0"/>
              <a:t>(solver)</a:t>
            </a:r>
            <a:r>
              <a:rPr lang="zh-CN" altLang="en-US" dirty="0" smtClean="0"/>
              <a:t>：梯度下降的算法、学习率、迭代次数、测试次数、保存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的频率等等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159731" y="2248548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smtClean="0"/>
              <a:t>net</a:t>
            </a:r>
            <a:r>
              <a:rPr lang="zh-CN" altLang="en-US" dirty="0" smtClean="0"/>
              <a:t>： 网络结构描述文件的地址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 smtClean="0"/>
              <a:t>test_iter</a:t>
            </a:r>
            <a:r>
              <a:rPr lang="en-US" altLang="zh-CN" dirty="0" smtClean="0"/>
              <a:t>: </a:t>
            </a:r>
            <a:r>
              <a:rPr lang="zh-CN" altLang="en-US" dirty="0" smtClean="0"/>
              <a:t>多少次迭代测试完所有测试集（如果测试集很大）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r>
              <a:rPr lang="zh-CN" altLang="en-US" dirty="0" smtClean="0">
                <a:sym typeface="Wingdings" panose="05000000000000000000" pitchFamily="2" charset="2"/>
              </a:rPr>
              <a:t>： 可供选择的很多，如</a:t>
            </a:r>
            <a:r>
              <a:rPr lang="en-US" altLang="zh-CN" dirty="0" smtClean="0">
                <a:sym typeface="Wingdings" panose="05000000000000000000" pitchFamily="2" charset="2"/>
              </a:rPr>
              <a:t>SGD</a:t>
            </a:r>
            <a:r>
              <a:rPr lang="zh-CN" altLang="en-US" dirty="0" smtClean="0">
                <a:sym typeface="Wingdings" panose="05000000000000000000" pitchFamily="2" charset="2"/>
              </a:rPr>
              <a:t>、</a:t>
            </a:r>
            <a:r>
              <a:rPr lang="en-US" altLang="zh-CN" dirty="0" smtClean="0">
                <a:sym typeface="Wingdings" panose="05000000000000000000" pitchFamily="2" charset="2"/>
              </a:rPr>
              <a:t>ADAM</a:t>
            </a:r>
            <a:r>
              <a:rPr lang="zh-CN" altLang="en-US" dirty="0" smtClean="0">
                <a:sym typeface="Wingdings" panose="05000000000000000000" pitchFamily="2" charset="2"/>
              </a:rPr>
              <a:t>等。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 smtClean="0">
                <a:sym typeface="Wingdings" panose="05000000000000000000" pitchFamily="2" charset="2"/>
              </a:rPr>
              <a:t>base_lr</a:t>
            </a:r>
            <a:r>
              <a:rPr lang="en-US" altLang="zh-CN" dirty="0" smtClean="0">
                <a:sym typeface="Wingdings" panose="05000000000000000000" pitchFamily="2" charset="2"/>
              </a:rPr>
              <a:t>: </a:t>
            </a:r>
            <a:r>
              <a:rPr lang="zh-CN" altLang="en-US" dirty="0" smtClean="0">
                <a:sym typeface="Wingdings" panose="05000000000000000000" pitchFamily="2" charset="2"/>
              </a:rPr>
              <a:t>初始学习率，可以后续调整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其他</a:t>
            </a:r>
            <a:r>
              <a:rPr lang="zh-CN" altLang="en-US" dirty="0" smtClean="0">
                <a:sym typeface="Wingdings" panose="05000000000000000000" pitchFamily="2" charset="2"/>
              </a:rPr>
              <a:t>参数大家可以感兴趣自己查询。</a:t>
            </a:r>
            <a:endParaRPr lang="en-US" altLang="zh-CN" dirty="0" smtClean="0"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991882"/>
            <a:ext cx="5885411" cy="47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332B9-9718-426D-BFDF-7DA0AC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7" y="254108"/>
            <a:ext cx="7886700" cy="994172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605067"/>
              </p:ext>
            </p:extLst>
          </p:nvPr>
        </p:nvGraphicFramePr>
        <p:xfrm>
          <a:off x="909447" y="1329070"/>
          <a:ext cx="9574256" cy="459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3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5622" y="1283482"/>
            <a:ext cx="107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/>
              <a:t>使用</a:t>
            </a:r>
            <a:r>
              <a:rPr lang="en-US" altLang="zh-CN" b="1" i="1" dirty="0" err="1" smtClean="0"/>
              <a:t>Caffe</a:t>
            </a:r>
            <a:r>
              <a:rPr lang="zh-CN" altLang="en-US" b="1" i="1" dirty="0" smtClean="0"/>
              <a:t>命令行接口</a:t>
            </a:r>
            <a:r>
              <a:rPr lang="zh-CN" altLang="en-US" b="1" i="1" dirty="0"/>
              <a:t>训练网络</a:t>
            </a:r>
            <a:r>
              <a:rPr lang="zh-CN" altLang="en-US" b="1" i="1" dirty="0" smtClean="0"/>
              <a:t>的几个要素：网络结构描述文件、优化器参数设置文件、训练与验证数据</a:t>
            </a:r>
            <a:endParaRPr lang="zh-CN" altLang="en-US" b="1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622" y="1622550"/>
            <a:ext cx="113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3, </a:t>
            </a:r>
            <a:r>
              <a:rPr lang="zh-CN" altLang="en-US" dirty="0" smtClean="0"/>
              <a:t>训练与验证数据：通常将输入数据（拍摄到的图像）和对应的标签数据（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的判断）做成数据对，存入</a:t>
            </a:r>
            <a:endParaRPr lang="en-US" altLang="zh-CN" dirty="0" smtClean="0"/>
          </a:p>
          <a:p>
            <a:r>
              <a:rPr lang="zh-CN" altLang="en-US" dirty="0" smtClean="0"/>
              <a:t>某种特定格式，如</a:t>
            </a:r>
            <a:r>
              <a:rPr lang="en-US" altLang="zh-CN" dirty="0" smtClean="0"/>
              <a:t>hdf5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LMDB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LevelDB</a:t>
            </a:r>
            <a:r>
              <a:rPr lang="zh-CN" altLang="en-US" dirty="0" smtClean="0"/>
              <a:t>等，便于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读取。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5622" y="2535383"/>
            <a:ext cx="6470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训练只需要在命令行里面敲一行命令：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/build/tools/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--solver=$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solver_file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0,1</a:t>
            </a:r>
          </a:p>
          <a:p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随后命令行会输出训练的日志，显示每次的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等参数：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2" y="3657388"/>
            <a:ext cx="6984395" cy="18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5622" y="1283482"/>
            <a:ext cx="102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将训练日志文件中的损失函数值以及迭代次数提取出来，就可以得到测试的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和迭代次数的关系，</a:t>
            </a:r>
            <a:endParaRPr lang="en-US" altLang="zh-CN" dirty="0" smtClean="0"/>
          </a:p>
          <a:p>
            <a:r>
              <a:rPr lang="zh-CN" altLang="en-US" dirty="0" smtClean="0"/>
              <a:t>用来判断网络是否收敛。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47" y="1917156"/>
            <a:ext cx="5522740" cy="4234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3" y="1908087"/>
            <a:ext cx="5395595" cy="42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8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测试分类网络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5622" y="1283482"/>
            <a:ext cx="10606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如果我们已经训练好了一个用于图像多分类的网络（注意比判断是不是鸟更复杂），如何用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测试？</a:t>
            </a:r>
            <a:endParaRPr lang="en-US" altLang="zh-CN" dirty="0" smtClean="0"/>
          </a:p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的命令行接口一般比较适用于训练，如果要测试网络，还是用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或者</a:t>
            </a:r>
            <a:endParaRPr lang="en-US" altLang="zh-CN" dirty="0" smtClean="0"/>
          </a:p>
          <a:p>
            <a:r>
              <a:rPr lang="en-US" altLang="zh-CN" dirty="0" err="1" smtClean="0"/>
              <a:t>matlab</a:t>
            </a:r>
            <a:r>
              <a:rPr lang="zh-CN" altLang="en-US" dirty="0" smtClean="0"/>
              <a:t>接口比较合适，</a:t>
            </a:r>
            <a:r>
              <a:rPr lang="zh-CN" altLang="en-US" dirty="0"/>
              <a:t>又到了大家喜欢的</a:t>
            </a:r>
            <a:r>
              <a:rPr lang="en-US" altLang="zh-CN" dirty="0"/>
              <a:t>python</a:t>
            </a:r>
            <a:r>
              <a:rPr lang="zh-CN" altLang="en-US" dirty="0"/>
              <a:t>环节了</a:t>
            </a:r>
            <a:r>
              <a:rPr lang="en-US" altLang="zh-CN" dirty="0"/>
              <a:t>~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" y="2206812"/>
            <a:ext cx="10758661" cy="45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8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测试分类网络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5" y="1064288"/>
            <a:ext cx="9528551" cy="57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8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测试分类网络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9" y="1014152"/>
            <a:ext cx="7089626" cy="57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8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测试分类网络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" y="1404160"/>
            <a:ext cx="8092166" cy="43233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9847" y="2202874"/>
            <a:ext cx="4226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Caffe</a:t>
            </a:r>
            <a:r>
              <a:rPr lang="zh-CN" altLang="en-US" dirty="0" smtClean="0"/>
              <a:t>的架构是基于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的层级结构，</a:t>
            </a:r>
            <a:endParaRPr lang="en-US" altLang="zh-CN" dirty="0" smtClean="0"/>
          </a:p>
          <a:p>
            <a:r>
              <a:rPr lang="zh-CN" altLang="en-US" dirty="0" smtClean="0"/>
              <a:t>所有使用的网络层都是由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写好然后</a:t>
            </a:r>
            <a:endParaRPr lang="en-US" altLang="zh-CN" dirty="0" smtClean="0"/>
          </a:p>
          <a:p>
            <a:r>
              <a:rPr lang="zh-CN" altLang="en-US" dirty="0" smtClean="0"/>
              <a:t>编译成可执行程序然后使用的。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Caffe</a:t>
            </a:r>
            <a:r>
              <a:rPr lang="zh-CN" altLang="en-US" dirty="0" smtClean="0"/>
              <a:t>的网络结构定义很清晰很简单，</a:t>
            </a:r>
            <a:endParaRPr lang="en-US" altLang="zh-CN" dirty="0" smtClean="0"/>
          </a:p>
          <a:p>
            <a:r>
              <a:rPr lang="zh-CN" altLang="en-US" dirty="0" smtClean="0"/>
              <a:t>但是如果我们要用的层不是标准的、由</a:t>
            </a:r>
            <a:endParaRPr lang="en-US" altLang="zh-CN" dirty="0" smtClean="0"/>
          </a:p>
          <a:p>
            <a:r>
              <a:rPr lang="zh-CN" altLang="en-US" dirty="0" smtClean="0"/>
              <a:t>原作者写好的层怎么办？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70" y="3957200"/>
            <a:ext cx="2181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90203" y="1346663"/>
            <a:ext cx="1042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的网络结构定义很清晰很简单，但是如果我们要用的层不是标准的、由原作者写好的层怎么办？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0" y="2314511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拿出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参考书，自己写呀！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2850226"/>
            <a:ext cx="1943100" cy="217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16" y="1715994"/>
            <a:ext cx="6462521" cy="51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90203" y="1346663"/>
            <a:ext cx="1151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的缺点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：拓展性差，如果要用非标准库里的操作，需要自己用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的正向传播、反向传播</a:t>
            </a:r>
            <a:endParaRPr lang="en-US" altLang="zh-CN" dirty="0" smtClean="0"/>
          </a:p>
          <a:p>
            <a:r>
              <a:rPr lang="zh-CN" altLang="en-US" dirty="0" smtClean="0"/>
              <a:t>代码，而且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很麻烦。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19" y="1732621"/>
            <a:ext cx="5979626" cy="50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90203" y="1346663"/>
            <a:ext cx="1151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的缺点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：拓展性差，如果要用非标准库里的操作，需要自己用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的正向传播、反向传播</a:t>
            </a:r>
            <a:endParaRPr lang="en-US" altLang="zh-CN" dirty="0" smtClean="0"/>
          </a:p>
          <a:p>
            <a:r>
              <a:rPr lang="zh-CN" altLang="en-US" dirty="0" smtClean="0"/>
              <a:t>代码，而且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很麻烦。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19" y="1732621"/>
            <a:ext cx="5979626" cy="50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2881" y="495998"/>
            <a:ext cx="567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Deep Learning with 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：用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训练分类网络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73825" y="2036619"/>
            <a:ext cx="10978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的缺点</a:t>
            </a:r>
            <a:r>
              <a:rPr lang="en-US" altLang="zh-CN" dirty="0"/>
              <a:t>2</a:t>
            </a:r>
            <a:r>
              <a:rPr lang="zh-CN" altLang="en-US" dirty="0" smtClean="0"/>
              <a:t>：不够灵活，不适合处理循环网络（如</a:t>
            </a:r>
            <a:r>
              <a:rPr lang="en-US" altLang="zh-CN" dirty="0" smtClean="0"/>
              <a:t>RNN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等可以用于视频序列的网络）、语言模型</a:t>
            </a:r>
            <a:endParaRPr lang="en-US" altLang="zh-CN" dirty="0" smtClean="0"/>
          </a:p>
          <a:p>
            <a:r>
              <a:rPr lang="zh-CN" altLang="en-US" dirty="0" smtClean="0"/>
              <a:t>（如语音识别、方言翻译等等）。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73825" y="1263536"/>
            <a:ext cx="1151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Caffe</a:t>
            </a:r>
            <a:r>
              <a:rPr lang="zh-CN" altLang="en-US" dirty="0" smtClean="0"/>
              <a:t>的缺点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：拓展性差，如果要用非标准库里的操作，需要自己用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的正向传播、反向传播</a:t>
            </a:r>
            <a:endParaRPr lang="en-US" altLang="zh-CN" dirty="0" smtClean="0"/>
          </a:p>
          <a:p>
            <a:r>
              <a:rPr lang="zh-CN" altLang="en-US" dirty="0" smtClean="0"/>
              <a:t>代码，而且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很麻烦。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73825" y="3194859"/>
            <a:ext cx="9274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人生苦短，还是用</a:t>
            </a:r>
            <a:r>
              <a:rPr lang="en-US" altLang="zh-CN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  <a:r>
              <a:rPr lang="en-US" altLang="zh-CN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10" y="4118189"/>
            <a:ext cx="8658487" cy="8883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95" y="5305159"/>
            <a:ext cx="8209866" cy="9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332B9-9718-426D-BFDF-7DA0AC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7" y="254108"/>
            <a:ext cx="7886700" cy="994172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117423"/>
              </p:ext>
            </p:extLst>
          </p:nvPr>
        </p:nvGraphicFramePr>
        <p:xfrm>
          <a:off x="909447" y="1329070"/>
          <a:ext cx="9574256" cy="459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728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332B9-9718-426D-BFDF-7DA0AC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7" y="254108"/>
            <a:ext cx="7886700" cy="994172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565730"/>
              </p:ext>
            </p:extLst>
          </p:nvPr>
        </p:nvGraphicFramePr>
        <p:xfrm>
          <a:off x="909447" y="1329070"/>
          <a:ext cx="9574256" cy="459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03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80622" y="487685"/>
            <a:ext cx="280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科研方向、内容、经历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90204" y="1280162"/>
            <a:ext cx="1175193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科研方向：</a:t>
            </a:r>
            <a:endParaRPr lang="en-US" altLang="zh-CN" dirty="0" smtClean="0"/>
          </a:p>
          <a:p>
            <a:r>
              <a:rPr lang="zh-CN" altLang="en-US" dirty="0"/>
              <a:t>光</a:t>
            </a:r>
            <a:r>
              <a:rPr lang="zh-CN" altLang="en-US" dirty="0" smtClean="0"/>
              <a:t>场图像的处理，包括超分辨率、视角合成等。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遇到的一些困难以及建议：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，光场图像处理属于比较新的领域，做的人比较少，能够交流的人少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（读了很多相关的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，从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中汲取相关的理论和实践知识，论文是第一手也是最详尽最好的资料）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编程比较复杂，各种接口很繁琐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（勤用谷歌、善用谷歌关键词搜索，请参考张越一老师在群里提到的搜索的艺术）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，尽量多和同学、师兄、老师讨论自己的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以及遇到的问题，多吸取他人的意见，不要埋头苦干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（请参考张越一老师在群里提到的提问的艺术）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9" y="1893844"/>
            <a:ext cx="9798542" cy="42708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6" y="2219497"/>
            <a:ext cx="11772956" cy="3021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04" y="1827130"/>
            <a:ext cx="10122465" cy="26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80622" y="48768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关于理论与实践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90204" y="1280162"/>
            <a:ext cx="10572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很多同学会问，现在本科学到的东西，感觉和深度学习还有科研离得很远啊。。。其实相关性很强的，</a:t>
            </a:r>
            <a:endParaRPr lang="en-US" altLang="zh-CN" dirty="0" smtClean="0"/>
          </a:p>
          <a:p>
            <a:r>
              <a:rPr lang="zh-CN" altLang="en-US" dirty="0" smtClean="0"/>
              <a:t>举几个栗子：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90204" y="2318860"/>
            <a:ext cx="104695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数学课：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微积分：标准梯度下降法、凸优化、反向传播算法 （深度学习最最最常用的优化算法）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概率论与数理统计：大数定理（当样本数量足够多时，其统计特性以概率</a:t>
            </a:r>
            <a:r>
              <a:rPr lang="en-US" altLang="zh-CN" dirty="0" smtClean="0"/>
              <a:t>1</a:t>
            </a:r>
            <a:r>
              <a:rPr lang="zh-CN" altLang="en-US" dirty="0" smtClean="0"/>
              <a:t>接近其概率特性）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                               </a:t>
            </a:r>
            <a:r>
              <a:rPr lang="zh-CN" altLang="en-US" dirty="0" smtClean="0"/>
              <a:t>假设检验（在图像生成任务中，判断生成的图像是不是真的）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随机过程：马尔可夫过程（马尔可夫随机场</a:t>
            </a:r>
            <a:r>
              <a:rPr lang="en-US" altLang="zh-CN" dirty="0" smtClean="0"/>
              <a:t>MRF</a:t>
            </a:r>
            <a:r>
              <a:rPr lang="zh-CN" altLang="en-US" dirty="0" smtClean="0"/>
              <a:t>以及基于</a:t>
            </a:r>
            <a:r>
              <a:rPr lang="en-US" altLang="zh-CN" dirty="0" smtClean="0"/>
              <a:t>MRF</a:t>
            </a:r>
            <a:r>
              <a:rPr lang="zh-CN" altLang="en-US" dirty="0" smtClean="0"/>
              <a:t>的深度神经网络）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线性代数：张量运算（卷积神经网络几乎所有常见的运算都是张量运算）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                 </a:t>
            </a:r>
            <a:r>
              <a:rPr lang="zh-CN" altLang="en-US" dirty="0" smtClean="0"/>
              <a:t>线性空间以及特征值分解（特征降维、特征解析等等）</a:t>
            </a:r>
            <a:endParaRPr lang="en-US" altLang="zh-CN" dirty="0" smtClean="0"/>
          </a:p>
          <a:p>
            <a:r>
              <a:rPr lang="zh-CN" altLang="en-US" dirty="0" smtClean="0"/>
              <a:t>编程课（深度学习当然要编程了！）：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数据结构：图理论（图神经网络、图卷积网络等）</a:t>
            </a:r>
            <a:endParaRPr lang="en-US" altLang="zh-CN" dirty="0" smtClean="0"/>
          </a:p>
          <a:p>
            <a:r>
              <a:rPr lang="zh-CN" altLang="en-US" dirty="0" smtClean="0"/>
              <a:t>信息课：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信号与系统：滤波器、卷积（卷积神经网络）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编码理论：编码与解码（自编码器）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信息论：熵理论（交叉熵损失函数）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                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204" y="6104512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/>
              <a:t>小建议：数学一定要好好学，数学简直是各种学科的基石</a:t>
            </a:r>
            <a:r>
              <a:rPr lang="en-US" altLang="zh-CN" b="1" i="1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2065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29771" y="487685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关于深度学习的理论入门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90204" y="1039141"/>
            <a:ext cx="1126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还有很多同学问怎么入门或者上手深度学习的东西，我的建议是：边做边学，很多理论上的东西只有实践了才</a:t>
            </a:r>
            <a:endParaRPr lang="en-US" altLang="zh-CN" dirty="0" smtClean="0"/>
          </a:p>
          <a:p>
            <a:r>
              <a:rPr lang="zh-CN" altLang="en-US" dirty="0" smtClean="0"/>
              <a:t>会有深刻的体会，包括网络结构设计的好处、实验参数的调整技巧等等。当然，基础的理论还是要一些的。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520954" y="184660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Andrew Ng</a:t>
            </a:r>
            <a:r>
              <a:rPr lang="zh-CN" altLang="en-US" b="1" dirty="0" smtClean="0"/>
              <a:t>的机器学习课程</a:t>
            </a:r>
            <a:endParaRPr lang="en-US" altLang="zh-CN" b="1" dirty="0" smtClean="0"/>
          </a:p>
          <a:p>
            <a:r>
              <a:rPr lang="zh-CN" altLang="en-US" b="1" dirty="0" smtClean="0"/>
              <a:t>或者本校刘东老师的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统计学习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课程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4" y="2598518"/>
            <a:ext cx="4323871" cy="2862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48" y="2598518"/>
            <a:ext cx="3365376" cy="392078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81057" y="20529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周志华老师的西瓜书</a:t>
            </a:r>
            <a:endParaRPr lang="en-US" altLang="zh-CN" b="1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824" y="2671379"/>
            <a:ext cx="3865985" cy="3847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54582" y="20809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CNN</a:t>
            </a:r>
            <a:r>
              <a:rPr lang="zh-CN" altLang="en-US" b="1" dirty="0" smtClean="0"/>
              <a:t>实践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5703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29771" y="48768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关于深度学习的实践入门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90204" y="1039141"/>
            <a:ext cx="1126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还有很多同学问怎么入门或者上手深度学习的东西，我的建议是：边做边学，很多理论上的东西只有实践了才</a:t>
            </a:r>
            <a:endParaRPr lang="en-US" altLang="zh-CN" dirty="0" smtClean="0"/>
          </a:p>
          <a:p>
            <a:r>
              <a:rPr lang="zh-CN" altLang="en-US" dirty="0" smtClean="0"/>
              <a:t>会有深刻的体会，包括网络结构设计的好处、实验参数的调整技巧等等。</a:t>
            </a: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90204" y="1986398"/>
            <a:ext cx="1189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推荐科大老师写的深度学习入门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，在尝试实现各个领域经典网络的过程中学习（</a:t>
            </a:r>
            <a:r>
              <a:rPr lang="en-US" altLang="zh-CN" dirty="0" smtClean="0"/>
              <a:t>VGG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VDSR</a:t>
            </a:r>
            <a:r>
              <a:rPr lang="zh-CN" altLang="en-US" dirty="0" smtClean="0"/>
              <a:t>等）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0" y="2355730"/>
            <a:ext cx="3411622" cy="44742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88563" y="3306953"/>
            <a:ext cx="7083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个人学习与入门深度学习的心路历程：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，看</a:t>
            </a:r>
            <a:r>
              <a:rPr lang="en-US" altLang="zh-CN" dirty="0" err="1" smtClean="0"/>
              <a:t>AndrewNg</a:t>
            </a:r>
            <a:r>
              <a:rPr lang="zh-CN" altLang="en-US" dirty="0" smtClean="0"/>
              <a:t>的课程、学习机器学习理论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，读深度神经网络相关的论文和书（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实践很晚才出）学习</a:t>
            </a:r>
            <a:r>
              <a:rPr lang="en-US" altLang="zh-CN" dirty="0" smtClean="0"/>
              <a:t>DNN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，执行步骤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的同时尝试实现一些简单的网络的训练和测试，体会</a:t>
            </a:r>
            <a:endParaRPr lang="en-US" altLang="zh-CN" dirty="0" smtClean="0"/>
          </a:p>
          <a:p>
            <a:r>
              <a:rPr lang="zh-CN" altLang="en-US" dirty="0" smtClean="0"/>
              <a:t>其中的奥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tiao</a:t>
            </a:r>
            <a:r>
              <a:rPr lang="en-US" altLang="zh-CN" dirty="0" smtClean="0"/>
              <a:t>)</a:t>
            </a:r>
            <a:r>
              <a:rPr lang="zh-CN" altLang="en-US" dirty="0" smtClean="0"/>
              <a:t>妙</a:t>
            </a:r>
            <a:r>
              <a:rPr lang="en-US" altLang="zh-CN" dirty="0" smtClean="0"/>
              <a:t>(can)</a:t>
            </a:r>
            <a:r>
              <a:rPr lang="zh-CN" altLang="en-US" dirty="0" smtClean="0"/>
              <a:t>之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ji</a:t>
            </a:r>
            <a:r>
              <a:rPr lang="en-US" altLang="zh-CN" dirty="0" smtClean="0"/>
              <a:t>)</a:t>
            </a:r>
            <a:r>
              <a:rPr lang="zh-CN" altLang="en-US" dirty="0" smtClean="0"/>
              <a:t>处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qiao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，理论与实践结合才能够更快更深入地</a:t>
            </a:r>
            <a:r>
              <a:rPr lang="en-US" altLang="zh-CN" dirty="0" smtClean="0"/>
              <a:t>get</a:t>
            </a:r>
            <a:r>
              <a:rPr lang="zh-CN" altLang="en-US" dirty="0" smtClean="0"/>
              <a:t>到深度学习的知识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401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8D1D1F-7BC3-4D54-A20B-EC04552525BA}"/>
              </a:ext>
            </a:extLst>
          </p:cNvPr>
          <p:cNvSpPr txBox="1"/>
          <p:nvPr/>
        </p:nvSpPr>
        <p:spPr>
          <a:xfrm>
            <a:off x="1504603" y="2701328"/>
            <a:ext cx="9825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/>
              <a:t>谢谢！祝大家学业顺利！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688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39738" y="507076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组第一次作业情况：得分分布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6" y="1219749"/>
            <a:ext cx="5428499" cy="42854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93515" y="2485334"/>
            <a:ext cx="5970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大多数同学的完成度都很高，超出了助教的想象</a:t>
            </a:r>
            <a:r>
              <a:rPr lang="en-US" altLang="zh-CN" dirty="0" smtClean="0"/>
              <a:t>~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有些同学的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做得十分酷炫，恨不得给你打</a:t>
            </a:r>
            <a:endParaRPr lang="en-US" altLang="zh-CN" dirty="0" smtClean="0"/>
          </a:p>
          <a:p>
            <a:r>
              <a:rPr lang="en-US" altLang="zh-CN" dirty="0" smtClean="0"/>
              <a:t>101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低分主要原因：迟交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91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组第一次作业情况：一些有趣的</a:t>
            </a:r>
            <a:r>
              <a:rPr lang="en-US" altLang="zh-CN" sz="2000" dirty="0" smtClean="0"/>
              <a:t>idea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56" y="1803862"/>
            <a:ext cx="5954486" cy="45470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2987" y="14345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查快递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521601" y="14345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果蔬识别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7" y="1873479"/>
            <a:ext cx="5656142" cy="41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组第一次作业情况：一些有趣的</a:t>
            </a:r>
            <a:r>
              <a:rPr lang="en-US" altLang="zh-CN" sz="2000" dirty="0" smtClean="0"/>
              <a:t>idea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98" y="1750118"/>
            <a:ext cx="5492886" cy="5020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355"/>
            <a:ext cx="5638800" cy="5200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34570" y="13807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查询空气质量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59397" y="138078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查询某个日期发生的历史事件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1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组第一次作业情况：一些有趣的</a:t>
            </a:r>
            <a:r>
              <a:rPr lang="en-US" altLang="zh-CN" sz="2000" dirty="0" smtClean="0"/>
              <a:t>idea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833036" y="17234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炉石传说实时胜率查询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16668" y="135410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作文大全查询（支持作文下载）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7" y="2092773"/>
            <a:ext cx="5524188" cy="4303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46" y="1750118"/>
            <a:ext cx="4789164" cy="51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1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组第一次作业情况：一些有趣的</a:t>
            </a:r>
            <a:r>
              <a:rPr lang="en-US" altLang="zh-CN" sz="2000" dirty="0" smtClean="0"/>
              <a:t>idea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5496405" y="10376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星座运势查询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11" y="1537486"/>
            <a:ext cx="8849449" cy="52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924" y="507076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</a:t>
            </a:r>
            <a:r>
              <a:rPr lang="zh-CN" altLang="en-US" sz="2000" dirty="0" smtClean="0"/>
              <a:t>组第一次作业情况：一些有趣的</a:t>
            </a:r>
            <a:r>
              <a:rPr lang="en-US" altLang="zh-CN" sz="2000" dirty="0" smtClean="0"/>
              <a:t>idea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44013" y="1557932"/>
            <a:ext cx="514756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Others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拍照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颜值打分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信机器人交互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天气查询（温度、湿度、天气预报）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电影查询（豆瓣排名、票房、影评等等）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路线规划与导航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图片文字识别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古诗词查询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天文数据查询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驾照考试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限号与违章查询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tc.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81" y="3532125"/>
            <a:ext cx="3488687" cy="3210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17" y="1036583"/>
            <a:ext cx="3946883" cy="5376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53" y="1091761"/>
            <a:ext cx="3175315" cy="23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TC-template" id="{A2172E53-838F-4EAC-918F-3C6C3D34EA04}" vid="{3C3677CE-7E2D-4F7A-B1B0-1E8CF64C1ED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USTC-template</Template>
  <TotalTime>16054</TotalTime>
  <Words>2278</Words>
  <Application>Microsoft Office PowerPoint</Application>
  <PresentationFormat>宽屏</PresentationFormat>
  <Paragraphs>264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Adobe 黑体 Std R</vt:lpstr>
      <vt:lpstr>等线</vt:lpstr>
      <vt:lpstr>等线 Light</vt:lpstr>
      <vt:lpstr>思源黑体 CN Bold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目录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于建军</dc:creator>
  <cp:lastModifiedBy>程震</cp:lastModifiedBy>
  <cp:revision>1271</cp:revision>
  <dcterms:created xsi:type="dcterms:W3CDTF">2018-02-13T02:38:31Z</dcterms:created>
  <dcterms:modified xsi:type="dcterms:W3CDTF">2019-05-13T10:52:39Z</dcterms:modified>
</cp:coreProperties>
</file>